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56" r:id="rId5"/>
    <p:sldId id="258" r:id="rId6"/>
    <p:sldId id="262" r:id="rId7"/>
    <p:sldId id="263" r:id="rId8"/>
    <p:sldId id="269" r:id="rId9"/>
    <p:sldId id="264" r:id="rId10"/>
    <p:sldId id="265" r:id="rId11"/>
    <p:sldId id="266" r:id="rId12"/>
    <p:sldId id="267" r:id="rId13"/>
    <p:sldId id="268" r:id="rId14"/>
    <p:sldId id="270" r:id="rId15"/>
    <p:sldId id="26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ind Light" panose="02000000000000000000" pitchFamily="2" charset="77"/>
      <p:regular r:id="rId22"/>
    </p:embeddedFont>
    <p:embeddedFont>
      <p:font typeface="Hind Regular" panose="02000000000000000000" pitchFamily="2" charset="77"/>
      <p:regular r:id="rId23"/>
    </p:embeddedFont>
    <p:embeddedFont>
      <p:font typeface="Montserrat" pitchFamily="2" charset="77"/>
      <p:regular r:id="rId24"/>
      <p:bold r:id="rId25"/>
      <p:italic r:id="rId26"/>
      <p:boldItalic r:id="rId2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8165"/>
  </p:normalViewPr>
  <p:slideViewPr>
    <p:cSldViewPr snapToGrid="0" showGuides="1">
      <p:cViewPr varScale="1">
        <p:scale>
          <a:sx n="165" d="100"/>
          <a:sy n="165" d="100"/>
        </p:scale>
        <p:origin x="816" y="20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55D2C-1656-784C-B489-48FABAE85569}" type="doc">
      <dgm:prSet loTypeId="urn:microsoft.com/office/officeart/2008/layout/VerticalCurvedList" loCatId="process" qsTypeId="urn:microsoft.com/office/officeart/2005/8/quickstyle/simple1" qsCatId="simple" csTypeId="urn:microsoft.com/office/officeart/2005/8/colors/colorful5" csCatId="colorful" phldr="1"/>
      <dgm:spPr/>
      <dgm:t>
        <a:bodyPr/>
        <a:lstStyle/>
        <a:p>
          <a:endParaRPr lang="de-DE"/>
        </a:p>
      </dgm:t>
    </dgm:pt>
    <dgm:pt modelId="{700A0C35-115A-614A-953F-09F301C609D7}">
      <dgm:prSet custT="1"/>
      <dgm:spPr/>
      <dgm:t>
        <a:bodyPr/>
        <a:lstStyle/>
        <a:p>
          <a:r>
            <a:rPr lang="de-DE" sz="1800" dirty="0"/>
            <a:t>Nachweispflicht über Warenbewegungen je Teilnehmer der Lieferkette </a:t>
          </a:r>
          <a:r>
            <a:rPr lang="de-DE" sz="1000" dirty="0"/>
            <a:t>(EU-Verordnung 178/02)</a:t>
          </a:r>
          <a:endParaRPr lang="de-DE" sz="1800" dirty="0"/>
        </a:p>
      </dgm:t>
    </dgm:pt>
    <dgm:pt modelId="{6D86F846-F583-8249-B308-AE72F5BEFA70}" type="parTrans" cxnId="{80C2BB86-ED9D-8C43-B6AB-8408FA3CAA82}">
      <dgm:prSet/>
      <dgm:spPr/>
      <dgm:t>
        <a:bodyPr/>
        <a:lstStyle/>
        <a:p>
          <a:endParaRPr lang="de-DE"/>
        </a:p>
      </dgm:t>
    </dgm:pt>
    <dgm:pt modelId="{881BC65F-3B5B-C04B-91DF-AADAC48AB2C0}" type="sibTrans" cxnId="{80C2BB86-ED9D-8C43-B6AB-8408FA3CAA82}">
      <dgm:prSet/>
      <dgm:spPr/>
      <dgm:t>
        <a:bodyPr/>
        <a:lstStyle/>
        <a:p>
          <a:endParaRPr lang="de-DE"/>
        </a:p>
      </dgm:t>
    </dgm:pt>
    <dgm:pt modelId="{6CF5B906-34DB-9C4E-A6ED-0BB8F4A6E099}">
      <dgm:prSet custT="1"/>
      <dgm:spPr/>
      <dgm:t>
        <a:bodyPr/>
        <a:lstStyle/>
        <a:p>
          <a:r>
            <a:rPr lang="de-DE" sz="1800" dirty="0"/>
            <a:t>Dokumentationspflichten</a:t>
          </a:r>
          <a:endParaRPr lang="de-DE" sz="1000" dirty="0"/>
        </a:p>
      </dgm:t>
    </dgm:pt>
    <dgm:pt modelId="{49D39105-90F3-0049-A0F4-674C61AF4C4F}" type="parTrans" cxnId="{92A384F6-02E0-CB45-B10F-EC7E3AE623A9}">
      <dgm:prSet/>
      <dgm:spPr/>
      <dgm:t>
        <a:bodyPr/>
        <a:lstStyle/>
        <a:p>
          <a:endParaRPr lang="de-DE"/>
        </a:p>
      </dgm:t>
    </dgm:pt>
    <dgm:pt modelId="{C93AA34F-9328-644D-AE80-AF9FB0A05D3C}" type="sibTrans" cxnId="{92A384F6-02E0-CB45-B10F-EC7E3AE623A9}">
      <dgm:prSet/>
      <dgm:spPr/>
      <dgm:t>
        <a:bodyPr/>
        <a:lstStyle/>
        <a:p>
          <a:endParaRPr lang="de-DE"/>
        </a:p>
      </dgm:t>
    </dgm:pt>
    <dgm:pt modelId="{F954E5BC-10DD-BF4D-B703-506664A5F8C5}">
      <dgm:prSet custT="1"/>
      <dgm:spPr/>
      <dgm:t>
        <a:bodyPr/>
        <a:lstStyle/>
        <a:p>
          <a:r>
            <a:rPr lang="de-DE" sz="1800" dirty="0"/>
            <a:t>Beispiel Praxispartner (SAP Global Batch </a:t>
          </a:r>
          <a:r>
            <a:rPr lang="de-DE" sz="1800" dirty="0" err="1"/>
            <a:t>Traceability</a:t>
          </a:r>
          <a:r>
            <a:rPr lang="de-DE" sz="1800" dirty="0"/>
            <a:t> [GBT], </a:t>
          </a:r>
          <a:r>
            <a:rPr lang="de-DE" sz="1800" dirty="0" err="1"/>
            <a:t>fTrace</a:t>
          </a:r>
          <a:r>
            <a:rPr lang="de-DE" sz="1800" dirty="0"/>
            <a:t>)</a:t>
          </a:r>
        </a:p>
      </dgm:t>
    </dgm:pt>
    <dgm:pt modelId="{27523F6F-0D3E-0B42-AF90-C0E610FD3DDF}" type="parTrans" cxnId="{E6511D74-E6E2-8448-8DD2-72E914E4043A}">
      <dgm:prSet/>
      <dgm:spPr/>
      <dgm:t>
        <a:bodyPr/>
        <a:lstStyle/>
        <a:p>
          <a:endParaRPr lang="de-DE"/>
        </a:p>
      </dgm:t>
    </dgm:pt>
    <dgm:pt modelId="{3FBF10AC-DFB8-6844-910D-A6FFFF3A8674}" type="sibTrans" cxnId="{E6511D74-E6E2-8448-8DD2-72E914E4043A}">
      <dgm:prSet/>
      <dgm:spPr/>
      <dgm:t>
        <a:bodyPr/>
        <a:lstStyle/>
        <a:p>
          <a:endParaRPr lang="de-DE"/>
        </a:p>
      </dgm:t>
    </dgm:pt>
    <dgm:pt modelId="{6D71D34E-378A-1C4E-AF7E-1D5644AF4616}">
      <dgm:prSet custT="1"/>
      <dgm:spPr/>
      <dgm:t>
        <a:bodyPr/>
        <a:lstStyle/>
        <a:p>
          <a:r>
            <a:rPr lang="de-DE" sz="1800" dirty="0"/>
            <a:t>Defizite (Systembrüche, Schutz vor Manipulation)</a:t>
          </a:r>
        </a:p>
      </dgm:t>
    </dgm:pt>
    <dgm:pt modelId="{DF670048-E798-494F-A0C7-EBCAA8C64E98}" type="parTrans" cxnId="{429E7179-1141-4241-AA88-4B46FCA9D2B5}">
      <dgm:prSet/>
      <dgm:spPr/>
      <dgm:t>
        <a:bodyPr/>
        <a:lstStyle/>
        <a:p>
          <a:endParaRPr lang="de-DE"/>
        </a:p>
      </dgm:t>
    </dgm:pt>
    <dgm:pt modelId="{1DFB1201-B97C-AA48-9C32-2F00FD70E027}" type="sibTrans" cxnId="{429E7179-1141-4241-AA88-4B46FCA9D2B5}">
      <dgm:prSet/>
      <dgm:spPr/>
      <dgm:t>
        <a:bodyPr/>
        <a:lstStyle/>
        <a:p>
          <a:endParaRPr lang="de-DE"/>
        </a:p>
      </dgm:t>
    </dgm:pt>
    <dgm:pt modelId="{3BAA5AE3-99EC-F642-8D68-8D2EE6FA82E2}" type="pres">
      <dgm:prSet presAssocID="{9B655D2C-1656-784C-B489-48FABAE85569}" presName="Name0" presStyleCnt="0">
        <dgm:presLayoutVars>
          <dgm:chMax val="7"/>
          <dgm:chPref val="7"/>
          <dgm:dir/>
        </dgm:presLayoutVars>
      </dgm:prSet>
      <dgm:spPr/>
    </dgm:pt>
    <dgm:pt modelId="{2E087FA2-424C-D647-A5F5-14025C869E21}" type="pres">
      <dgm:prSet presAssocID="{9B655D2C-1656-784C-B489-48FABAE85569}" presName="Name1" presStyleCnt="0"/>
      <dgm:spPr/>
    </dgm:pt>
    <dgm:pt modelId="{D8CCE698-A375-144C-B7BA-85AE04FE030F}" type="pres">
      <dgm:prSet presAssocID="{9B655D2C-1656-784C-B489-48FABAE85569}" presName="cycle" presStyleCnt="0"/>
      <dgm:spPr/>
    </dgm:pt>
    <dgm:pt modelId="{9825335A-58D0-044A-9B05-24FF0E63FACE}" type="pres">
      <dgm:prSet presAssocID="{9B655D2C-1656-784C-B489-48FABAE85569}" presName="srcNode" presStyleLbl="node1" presStyleIdx="0" presStyleCnt="4"/>
      <dgm:spPr/>
    </dgm:pt>
    <dgm:pt modelId="{DC92D08D-4FF8-9B41-8843-7E5CC396DEE8}" type="pres">
      <dgm:prSet presAssocID="{9B655D2C-1656-784C-B489-48FABAE85569}" presName="conn" presStyleLbl="parChTrans1D2" presStyleIdx="0" presStyleCnt="1"/>
      <dgm:spPr/>
    </dgm:pt>
    <dgm:pt modelId="{CE7E30B4-5000-9E4C-863F-E741C7F1EAC0}" type="pres">
      <dgm:prSet presAssocID="{9B655D2C-1656-784C-B489-48FABAE85569}" presName="extraNode" presStyleLbl="node1" presStyleIdx="0" presStyleCnt="4"/>
      <dgm:spPr/>
    </dgm:pt>
    <dgm:pt modelId="{3C154B4E-5972-CB42-83E8-F28458E2C7A8}" type="pres">
      <dgm:prSet presAssocID="{9B655D2C-1656-784C-B489-48FABAE85569}" presName="dstNode" presStyleLbl="node1" presStyleIdx="0" presStyleCnt="4"/>
      <dgm:spPr/>
    </dgm:pt>
    <dgm:pt modelId="{8A4E88DC-4814-E64D-86C5-ABE509C03532}" type="pres">
      <dgm:prSet presAssocID="{700A0C35-115A-614A-953F-09F301C609D7}" presName="text_1" presStyleLbl="node1" presStyleIdx="0" presStyleCnt="4">
        <dgm:presLayoutVars>
          <dgm:bulletEnabled val="1"/>
        </dgm:presLayoutVars>
      </dgm:prSet>
      <dgm:spPr/>
    </dgm:pt>
    <dgm:pt modelId="{C518E660-D698-B341-B0AD-F7D9AA456B3F}" type="pres">
      <dgm:prSet presAssocID="{700A0C35-115A-614A-953F-09F301C609D7}" presName="accent_1" presStyleCnt="0"/>
      <dgm:spPr/>
    </dgm:pt>
    <dgm:pt modelId="{D845CA1B-F9C4-2F4B-B1D4-23BCDA12D47A}" type="pres">
      <dgm:prSet presAssocID="{700A0C35-115A-614A-953F-09F301C609D7}" presName="accentRepeatNode" presStyleLbl="solidFgAcc1" presStyleIdx="0" presStyleCnt="4"/>
      <dgm:spPr/>
    </dgm:pt>
    <dgm:pt modelId="{8DD7581B-F183-9149-B646-DAADFA2E4B78}" type="pres">
      <dgm:prSet presAssocID="{6CF5B906-34DB-9C4E-A6ED-0BB8F4A6E099}" presName="text_2" presStyleLbl="node1" presStyleIdx="1" presStyleCnt="4">
        <dgm:presLayoutVars>
          <dgm:bulletEnabled val="1"/>
        </dgm:presLayoutVars>
      </dgm:prSet>
      <dgm:spPr/>
    </dgm:pt>
    <dgm:pt modelId="{AE20083D-9471-7D41-8367-39C9AFAF30E2}" type="pres">
      <dgm:prSet presAssocID="{6CF5B906-34DB-9C4E-A6ED-0BB8F4A6E099}" presName="accent_2" presStyleCnt="0"/>
      <dgm:spPr/>
    </dgm:pt>
    <dgm:pt modelId="{24A91031-D215-6F4F-8ED0-D8D91479A4B6}" type="pres">
      <dgm:prSet presAssocID="{6CF5B906-34DB-9C4E-A6ED-0BB8F4A6E099}" presName="accentRepeatNode" presStyleLbl="solidFgAcc1" presStyleIdx="1" presStyleCnt="4"/>
      <dgm:spPr/>
    </dgm:pt>
    <dgm:pt modelId="{9913133A-D17C-064A-A4F4-2F7EE824C389}" type="pres">
      <dgm:prSet presAssocID="{F954E5BC-10DD-BF4D-B703-506664A5F8C5}" presName="text_3" presStyleLbl="node1" presStyleIdx="2" presStyleCnt="4">
        <dgm:presLayoutVars>
          <dgm:bulletEnabled val="1"/>
        </dgm:presLayoutVars>
      </dgm:prSet>
      <dgm:spPr/>
    </dgm:pt>
    <dgm:pt modelId="{C98AB4B1-92DC-BC4E-849E-3E1774DD50DF}" type="pres">
      <dgm:prSet presAssocID="{F954E5BC-10DD-BF4D-B703-506664A5F8C5}" presName="accent_3" presStyleCnt="0"/>
      <dgm:spPr/>
    </dgm:pt>
    <dgm:pt modelId="{4D5AFE75-8BA8-DF42-A7C2-36B7C17AB284}" type="pres">
      <dgm:prSet presAssocID="{F954E5BC-10DD-BF4D-B703-506664A5F8C5}" presName="accentRepeatNode" presStyleLbl="solidFgAcc1" presStyleIdx="2" presStyleCnt="4"/>
      <dgm:spPr/>
    </dgm:pt>
    <dgm:pt modelId="{9C8E239B-21DD-DE48-A5F0-B9C93BDD60E0}" type="pres">
      <dgm:prSet presAssocID="{6D71D34E-378A-1C4E-AF7E-1D5644AF4616}" presName="text_4" presStyleLbl="node1" presStyleIdx="3" presStyleCnt="4">
        <dgm:presLayoutVars>
          <dgm:bulletEnabled val="1"/>
        </dgm:presLayoutVars>
      </dgm:prSet>
      <dgm:spPr/>
    </dgm:pt>
    <dgm:pt modelId="{CFBFBB51-4507-5D45-AFD4-1DE5B7F24B84}" type="pres">
      <dgm:prSet presAssocID="{6D71D34E-378A-1C4E-AF7E-1D5644AF4616}" presName="accent_4" presStyleCnt="0"/>
      <dgm:spPr/>
    </dgm:pt>
    <dgm:pt modelId="{F2E76322-B002-F34B-BBA0-623FFE9A0264}" type="pres">
      <dgm:prSet presAssocID="{6D71D34E-378A-1C4E-AF7E-1D5644AF4616}" presName="accentRepeatNode" presStyleLbl="solidFgAcc1" presStyleIdx="3" presStyleCnt="4"/>
      <dgm:spPr/>
    </dgm:pt>
  </dgm:ptLst>
  <dgm:cxnLst>
    <dgm:cxn modelId="{1513330B-E60C-9747-BB41-924BA9FE6D4F}" type="presOf" srcId="{6D71D34E-378A-1C4E-AF7E-1D5644AF4616}" destId="{9C8E239B-21DD-DE48-A5F0-B9C93BDD60E0}" srcOrd="0" destOrd="0" presId="urn:microsoft.com/office/officeart/2008/layout/VerticalCurvedList"/>
    <dgm:cxn modelId="{B393CC3A-A43F-AC4E-93A5-B56DC18E6E37}" type="presOf" srcId="{9B655D2C-1656-784C-B489-48FABAE85569}" destId="{3BAA5AE3-99EC-F642-8D68-8D2EE6FA82E2}" srcOrd="0" destOrd="0" presId="urn:microsoft.com/office/officeart/2008/layout/VerticalCurvedList"/>
    <dgm:cxn modelId="{53E7FC3F-57D1-044E-AC29-3F52C042A74E}" type="presOf" srcId="{700A0C35-115A-614A-953F-09F301C609D7}" destId="{8A4E88DC-4814-E64D-86C5-ABE509C03532}" srcOrd="0" destOrd="0" presId="urn:microsoft.com/office/officeart/2008/layout/VerticalCurvedList"/>
    <dgm:cxn modelId="{EA052D40-671D-5247-9352-1EDA482A415B}" type="presOf" srcId="{F954E5BC-10DD-BF4D-B703-506664A5F8C5}" destId="{9913133A-D17C-064A-A4F4-2F7EE824C389}" srcOrd="0" destOrd="0" presId="urn:microsoft.com/office/officeart/2008/layout/VerticalCurvedList"/>
    <dgm:cxn modelId="{B8649E40-D45B-CA41-A25D-FF5BDBE9AA0D}" type="presOf" srcId="{6CF5B906-34DB-9C4E-A6ED-0BB8F4A6E099}" destId="{8DD7581B-F183-9149-B646-DAADFA2E4B78}" srcOrd="0" destOrd="0" presId="urn:microsoft.com/office/officeart/2008/layout/VerticalCurvedList"/>
    <dgm:cxn modelId="{356F5867-226A-824C-A466-F2CF785E9FD6}" type="presOf" srcId="{881BC65F-3B5B-C04B-91DF-AADAC48AB2C0}" destId="{DC92D08D-4FF8-9B41-8843-7E5CC396DEE8}" srcOrd="0" destOrd="0" presId="urn:microsoft.com/office/officeart/2008/layout/VerticalCurvedList"/>
    <dgm:cxn modelId="{E6511D74-E6E2-8448-8DD2-72E914E4043A}" srcId="{9B655D2C-1656-784C-B489-48FABAE85569}" destId="{F954E5BC-10DD-BF4D-B703-506664A5F8C5}" srcOrd="2" destOrd="0" parTransId="{27523F6F-0D3E-0B42-AF90-C0E610FD3DDF}" sibTransId="{3FBF10AC-DFB8-6844-910D-A6FFFF3A8674}"/>
    <dgm:cxn modelId="{429E7179-1141-4241-AA88-4B46FCA9D2B5}" srcId="{9B655D2C-1656-784C-B489-48FABAE85569}" destId="{6D71D34E-378A-1C4E-AF7E-1D5644AF4616}" srcOrd="3" destOrd="0" parTransId="{DF670048-E798-494F-A0C7-EBCAA8C64E98}" sibTransId="{1DFB1201-B97C-AA48-9C32-2F00FD70E027}"/>
    <dgm:cxn modelId="{80C2BB86-ED9D-8C43-B6AB-8408FA3CAA82}" srcId="{9B655D2C-1656-784C-B489-48FABAE85569}" destId="{700A0C35-115A-614A-953F-09F301C609D7}" srcOrd="0" destOrd="0" parTransId="{6D86F846-F583-8249-B308-AE72F5BEFA70}" sibTransId="{881BC65F-3B5B-C04B-91DF-AADAC48AB2C0}"/>
    <dgm:cxn modelId="{92A384F6-02E0-CB45-B10F-EC7E3AE623A9}" srcId="{9B655D2C-1656-784C-B489-48FABAE85569}" destId="{6CF5B906-34DB-9C4E-A6ED-0BB8F4A6E099}" srcOrd="1" destOrd="0" parTransId="{49D39105-90F3-0049-A0F4-674C61AF4C4F}" sibTransId="{C93AA34F-9328-644D-AE80-AF9FB0A05D3C}"/>
    <dgm:cxn modelId="{06F51A5B-238E-8A44-9979-BF25B070B24E}" type="presParOf" srcId="{3BAA5AE3-99EC-F642-8D68-8D2EE6FA82E2}" destId="{2E087FA2-424C-D647-A5F5-14025C869E21}" srcOrd="0" destOrd="0" presId="urn:microsoft.com/office/officeart/2008/layout/VerticalCurvedList"/>
    <dgm:cxn modelId="{2DD26A4B-6CB5-034D-BC4D-A6435EDEC832}" type="presParOf" srcId="{2E087FA2-424C-D647-A5F5-14025C869E21}" destId="{D8CCE698-A375-144C-B7BA-85AE04FE030F}" srcOrd="0" destOrd="0" presId="urn:microsoft.com/office/officeart/2008/layout/VerticalCurvedList"/>
    <dgm:cxn modelId="{3733B9D0-D98E-F746-BC29-77BCF31661F6}" type="presParOf" srcId="{D8CCE698-A375-144C-B7BA-85AE04FE030F}" destId="{9825335A-58D0-044A-9B05-24FF0E63FACE}" srcOrd="0" destOrd="0" presId="urn:microsoft.com/office/officeart/2008/layout/VerticalCurvedList"/>
    <dgm:cxn modelId="{9C3BCA91-5C72-C041-96F4-3BE7226B11C2}" type="presParOf" srcId="{D8CCE698-A375-144C-B7BA-85AE04FE030F}" destId="{DC92D08D-4FF8-9B41-8843-7E5CC396DEE8}" srcOrd="1" destOrd="0" presId="urn:microsoft.com/office/officeart/2008/layout/VerticalCurvedList"/>
    <dgm:cxn modelId="{AD2FA677-FAF4-2E40-95AA-19E5639B40B8}" type="presParOf" srcId="{D8CCE698-A375-144C-B7BA-85AE04FE030F}" destId="{CE7E30B4-5000-9E4C-863F-E741C7F1EAC0}" srcOrd="2" destOrd="0" presId="urn:microsoft.com/office/officeart/2008/layout/VerticalCurvedList"/>
    <dgm:cxn modelId="{E1D9C455-7C72-8D4C-A5C7-2D62C1D20E72}" type="presParOf" srcId="{D8CCE698-A375-144C-B7BA-85AE04FE030F}" destId="{3C154B4E-5972-CB42-83E8-F28458E2C7A8}" srcOrd="3" destOrd="0" presId="urn:microsoft.com/office/officeart/2008/layout/VerticalCurvedList"/>
    <dgm:cxn modelId="{E6F3D735-C240-3A49-9247-24F3A738F31C}" type="presParOf" srcId="{2E087FA2-424C-D647-A5F5-14025C869E21}" destId="{8A4E88DC-4814-E64D-86C5-ABE509C03532}" srcOrd="1" destOrd="0" presId="urn:microsoft.com/office/officeart/2008/layout/VerticalCurvedList"/>
    <dgm:cxn modelId="{6B138B57-BE86-A047-9673-AB3B613E48BE}" type="presParOf" srcId="{2E087FA2-424C-D647-A5F5-14025C869E21}" destId="{C518E660-D698-B341-B0AD-F7D9AA456B3F}" srcOrd="2" destOrd="0" presId="urn:microsoft.com/office/officeart/2008/layout/VerticalCurvedList"/>
    <dgm:cxn modelId="{F05D0D40-B72A-2341-A812-245D17AF7851}" type="presParOf" srcId="{C518E660-D698-B341-B0AD-F7D9AA456B3F}" destId="{D845CA1B-F9C4-2F4B-B1D4-23BCDA12D47A}" srcOrd="0" destOrd="0" presId="urn:microsoft.com/office/officeart/2008/layout/VerticalCurvedList"/>
    <dgm:cxn modelId="{E8182AB6-3670-4E4E-8B8C-CDBF648AC4C3}" type="presParOf" srcId="{2E087FA2-424C-D647-A5F5-14025C869E21}" destId="{8DD7581B-F183-9149-B646-DAADFA2E4B78}" srcOrd="3" destOrd="0" presId="urn:microsoft.com/office/officeart/2008/layout/VerticalCurvedList"/>
    <dgm:cxn modelId="{2DF76C74-FFB1-DF48-8C00-1566ECC88B4C}" type="presParOf" srcId="{2E087FA2-424C-D647-A5F5-14025C869E21}" destId="{AE20083D-9471-7D41-8367-39C9AFAF30E2}" srcOrd="4" destOrd="0" presId="urn:microsoft.com/office/officeart/2008/layout/VerticalCurvedList"/>
    <dgm:cxn modelId="{B262CC6D-8A58-E14F-A634-331AB7FE4004}" type="presParOf" srcId="{AE20083D-9471-7D41-8367-39C9AFAF30E2}" destId="{24A91031-D215-6F4F-8ED0-D8D91479A4B6}" srcOrd="0" destOrd="0" presId="urn:microsoft.com/office/officeart/2008/layout/VerticalCurvedList"/>
    <dgm:cxn modelId="{17F914FA-60E5-3543-BB94-623D165210FA}" type="presParOf" srcId="{2E087FA2-424C-D647-A5F5-14025C869E21}" destId="{9913133A-D17C-064A-A4F4-2F7EE824C389}" srcOrd="5" destOrd="0" presId="urn:microsoft.com/office/officeart/2008/layout/VerticalCurvedList"/>
    <dgm:cxn modelId="{CBA09CF6-B75C-2640-A80F-B20DB17383B2}" type="presParOf" srcId="{2E087FA2-424C-D647-A5F5-14025C869E21}" destId="{C98AB4B1-92DC-BC4E-849E-3E1774DD50DF}" srcOrd="6" destOrd="0" presId="urn:microsoft.com/office/officeart/2008/layout/VerticalCurvedList"/>
    <dgm:cxn modelId="{5B36C32B-8122-9941-846C-0371FDE23FA6}" type="presParOf" srcId="{C98AB4B1-92DC-BC4E-849E-3E1774DD50DF}" destId="{4D5AFE75-8BA8-DF42-A7C2-36B7C17AB284}" srcOrd="0" destOrd="0" presId="urn:microsoft.com/office/officeart/2008/layout/VerticalCurvedList"/>
    <dgm:cxn modelId="{AFD2FB56-D6B8-F94F-A0F0-1E5F1BBE7916}" type="presParOf" srcId="{2E087FA2-424C-D647-A5F5-14025C869E21}" destId="{9C8E239B-21DD-DE48-A5F0-B9C93BDD60E0}" srcOrd="7" destOrd="0" presId="urn:microsoft.com/office/officeart/2008/layout/VerticalCurvedList"/>
    <dgm:cxn modelId="{230F0878-B4EC-A94F-AF8C-1BFFDC2B9CDA}" type="presParOf" srcId="{2E087FA2-424C-D647-A5F5-14025C869E21}" destId="{CFBFBB51-4507-5D45-AFD4-1DE5B7F24B84}" srcOrd="8" destOrd="0" presId="urn:microsoft.com/office/officeart/2008/layout/VerticalCurvedList"/>
    <dgm:cxn modelId="{865329C9-1C2D-9F41-818F-B177EBAFF31C}" type="presParOf" srcId="{CFBFBB51-4507-5D45-AFD4-1DE5B7F24B84}" destId="{F2E76322-B002-F34B-BBA0-623FFE9A02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6171F-EEE2-E645-9414-399878B7F1B1}"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de-DE"/>
        </a:p>
      </dgm:t>
    </dgm:pt>
    <dgm:pt modelId="{E6117628-490C-F947-A55D-D6E7C4D60C9E}">
      <dgm:prSet/>
      <dgm:spPr/>
      <dgm:t>
        <a:bodyPr/>
        <a:lstStyle/>
        <a:p>
          <a:r>
            <a:rPr lang="de-DE" dirty="0"/>
            <a:t>Identifikation verwandter Arbeiten</a:t>
          </a:r>
        </a:p>
      </dgm:t>
    </dgm:pt>
    <dgm:pt modelId="{1207F92F-AAD6-B64B-AF06-A97594642CA6}" type="parTrans" cxnId="{30727EFB-53D7-834D-80F3-22749E46D4BE}">
      <dgm:prSet/>
      <dgm:spPr/>
      <dgm:t>
        <a:bodyPr/>
        <a:lstStyle/>
        <a:p>
          <a:endParaRPr lang="de-DE"/>
        </a:p>
      </dgm:t>
    </dgm:pt>
    <dgm:pt modelId="{FEE64984-21C4-964C-8BC7-09E30D17320F}" type="sibTrans" cxnId="{30727EFB-53D7-834D-80F3-22749E46D4BE}">
      <dgm:prSet/>
      <dgm:spPr/>
      <dgm:t>
        <a:bodyPr/>
        <a:lstStyle/>
        <a:p>
          <a:endParaRPr lang="de-DE"/>
        </a:p>
      </dgm:t>
    </dgm:pt>
    <dgm:pt modelId="{B46AE2BB-FB4B-1845-8F9D-493BC05F99C0}">
      <dgm:prSet/>
      <dgm:spPr/>
      <dgm:t>
        <a:bodyPr/>
        <a:lstStyle/>
        <a:p>
          <a:r>
            <a:rPr lang="de-DE" dirty="0"/>
            <a:t>Anforderungserhebung und –</a:t>
          </a:r>
          <a:r>
            <a:rPr lang="de-DE" dirty="0" err="1"/>
            <a:t>analyse</a:t>
          </a:r>
          <a:endParaRPr lang="de-DE" dirty="0"/>
        </a:p>
      </dgm:t>
    </dgm:pt>
    <dgm:pt modelId="{9D2E9BDC-6F01-D942-999A-457966144CA9}" type="parTrans" cxnId="{E236BD07-D371-FA47-8750-2D90FC10FE23}">
      <dgm:prSet/>
      <dgm:spPr/>
      <dgm:t>
        <a:bodyPr/>
        <a:lstStyle/>
        <a:p>
          <a:endParaRPr lang="de-DE"/>
        </a:p>
      </dgm:t>
    </dgm:pt>
    <dgm:pt modelId="{DA424B97-751F-3F48-811C-8A0DE55AC981}" type="sibTrans" cxnId="{E236BD07-D371-FA47-8750-2D90FC10FE23}">
      <dgm:prSet/>
      <dgm:spPr/>
      <dgm:t>
        <a:bodyPr/>
        <a:lstStyle/>
        <a:p>
          <a:endParaRPr lang="de-DE"/>
        </a:p>
      </dgm:t>
    </dgm:pt>
    <dgm:pt modelId="{A416F101-C6FE-124A-99C5-E65AE0E793CD}">
      <dgm:prSet/>
      <dgm:spPr/>
      <dgm:t>
        <a:bodyPr/>
        <a:lstStyle/>
        <a:p>
          <a:r>
            <a:rPr lang="de-DE"/>
            <a:t>Funktional</a:t>
          </a:r>
        </a:p>
      </dgm:t>
    </dgm:pt>
    <dgm:pt modelId="{3BDEE648-A954-2E4F-AADE-0D5AE7E86867}" type="parTrans" cxnId="{49197590-7AC0-A342-BBDD-87709578BC84}">
      <dgm:prSet/>
      <dgm:spPr/>
      <dgm:t>
        <a:bodyPr/>
        <a:lstStyle/>
        <a:p>
          <a:endParaRPr lang="de-DE"/>
        </a:p>
      </dgm:t>
    </dgm:pt>
    <dgm:pt modelId="{BB655A09-0720-1F41-9924-68ADEAC5F326}" type="sibTrans" cxnId="{49197590-7AC0-A342-BBDD-87709578BC84}">
      <dgm:prSet/>
      <dgm:spPr/>
      <dgm:t>
        <a:bodyPr/>
        <a:lstStyle/>
        <a:p>
          <a:endParaRPr lang="de-DE"/>
        </a:p>
      </dgm:t>
    </dgm:pt>
    <dgm:pt modelId="{2A37F551-0D35-C54E-AC1D-013D5D71F583}">
      <dgm:prSet/>
      <dgm:spPr/>
      <dgm:t>
        <a:bodyPr/>
        <a:lstStyle/>
        <a:p>
          <a:r>
            <a:rPr lang="de-DE"/>
            <a:t>Qualitativ</a:t>
          </a:r>
        </a:p>
      </dgm:t>
    </dgm:pt>
    <dgm:pt modelId="{25885E88-D98B-B24A-87B2-55D55984B719}" type="parTrans" cxnId="{E5473FF7-6145-0042-AF77-FED669FF2994}">
      <dgm:prSet/>
      <dgm:spPr/>
      <dgm:t>
        <a:bodyPr/>
        <a:lstStyle/>
        <a:p>
          <a:endParaRPr lang="de-DE"/>
        </a:p>
      </dgm:t>
    </dgm:pt>
    <dgm:pt modelId="{EB0F1B7F-62AA-B547-9C65-8EFAB81A326B}" type="sibTrans" cxnId="{E5473FF7-6145-0042-AF77-FED669FF2994}">
      <dgm:prSet/>
      <dgm:spPr/>
      <dgm:t>
        <a:bodyPr/>
        <a:lstStyle/>
        <a:p>
          <a:endParaRPr lang="de-DE"/>
        </a:p>
      </dgm:t>
    </dgm:pt>
    <dgm:pt modelId="{3061F3D1-CE46-994C-AE0D-9BC8D173A68B}">
      <dgm:prSet/>
      <dgm:spPr/>
      <dgm:t>
        <a:bodyPr/>
        <a:lstStyle/>
        <a:p>
          <a:r>
            <a:rPr lang="de-DE"/>
            <a:t>Rahmenbedingungen</a:t>
          </a:r>
        </a:p>
      </dgm:t>
    </dgm:pt>
    <dgm:pt modelId="{812EDBA6-4910-9149-9916-8B857B9A6E52}" type="parTrans" cxnId="{790D454B-C301-4640-BB41-307CC270C639}">
      <dgm:prSet/>
      <dgm:spPr/>
      <dgm:t>
        <a:bodyPr/>
        <a:lstStyle/>
        <a:p>
          <a:endParaRPr lang="de-DE"/>
        </a:p>
      </dgm:t>
    </dgm:pt>
    <dgm:pt modelId="{784B8CE7-8E9D-D04F-8A01-A967E630B57D}" type="sibTrans" cxnId="{790D454B-C301-4640-BB41-307CC270C639}">
      <dgm:prSet/>
      <dgm:spPr/>
      <dgm:t>
        <a:bodyPr/>
        <a:lstStyle/>
        <a:p>
          <a:endParaRPr lang="de-DE"/>
        </a:p>
      </dgm:t>
    </dgm:pt>
    <dgm:pt modelId="{A3E9C5F4-44D1-034E-AF92-B167760C90CC}">
      <dgm:prSet/>
      <dgm:spPr/>
      <dgm:t>
        <a:bodyPr/>
        <a:lstStyle/>
        <a:p>
          <a:r>
            <a:rPr lang="de-DE" dirty="0"/>
            <a:t>Prozessaufnahme     und –</a:t>
          </a:r>
          <a:r>
            <a:rPr lang="de-DE" dirty="0" err="1"/>
            <a:t>analyse</a:t>
          </a:r>
          <a:endParaRPr lang="de-DE" dirty="0"/>
        </a:p>
      </dgm:t>
    </dgm:pt>
    <dgm:pt modelId="{6C14C59F-EF70-5C41-9B4D-E797B5C3747B}" type="parTrans" cxnId="{5FAB5CFD-A63F-6F4F-816D-B74D211F06CA}">
      <dgm:prSet/>
      <dgm:spPr/>
      <dgm:t>
        <a:bodyPr/>
        <a:lstStyle/>
        <a:p>
          <a:endParaRPr lang="de-DE"/>
        </a:p>
      </dgm:t>
    </dgm:pt>
    <dgm:pt modelId="{968E13A3-DFA3-A641-A188-BC5831300E32}" type="sibTrans" cxnId="{5FAB5CFD-A63F-6F4F-816D-B74D211F06CA}">
      <dgm:prSet/>
      <dgm:spPr/>
      <dgm:t>
        <a:bodyPr/>
        <a:lstStyle/>
        <a:p>
          <a:endParaRPr lang="de-DE"/>
        </a:p>
      </dgm:t>
    </dgm:pt>
    <dgm:pt modelId="{04AF9AE6-D83C-6C4C-BAB8-12B59228E44E}">
      <dgm:prSet/>
      <dgm:spPr/>
      <dgm:t>
        <a:bodyPr/>
        <a:lstStyle/>
        <a:p>
          <a:r>
            <a:rPr lang="de-DE"/>
            <a:t>Schwachstellenanalyse des Ist-Prozess</a:t>
          </a:r>
        </a:p>
      </dgm:t>
    </dgm:pt>
    <dgm:pt modelId="{2AEC785B-576F-B144-A3B6-2769C909679E}" type="parTrans" cxnId="{97A9BBD4-2FCC-4848-916C-0B45C36CD07C}">
      <dgm:prSet/>
      <dgm:spPr/>
      <dgm:t>
        <a:bodyPr/>
        <a:lstStyle/>
        <a:p>
          <a:endParaRPr lang="de-DE"/>
        </a:p>
      </dgm:t>
    </dgm:pt>
    <dgm:pt modelId="{BB77B61A-500C-5940-9B58-809754F9D9C1}" type="sibTrans" cxnId="{97A9BBD4-2FCC-4848-916C-0B45C36CD07C}">
      <dgm:prSet/>
      <dgm:spPr/>
      <dgm:t>
        <a:bodyPr/>
        <a:lstStyle/>
        <a:p>
          <a:endParaRPr lang="de-DE"/>
        </a:p>
      </dgm:t>
    </dgm:pt>
    <dgm:pt modelId="{93886491-F2BE-DE4D-A132-B2B65A127208}">
      <dgm:prSet/>
      <dgm:spPr/>
      <dgm:t>
        <a:bodyPr/>
        <a:lstStyle/>
        <a:p>
          <a:r>
            <a:rPr lang="de-DE" dirty="0"/>
            <a:t>Modellierung eines Soll-Prozess bei Einsatz von Blockchain-Technologie</a:t>
          </a:r>
        </a:p>
      </dgm:t>
    </dgm:pt>
    <dgm:pt modelId="{D7A4EEC4-E721-8C46-9691-16A9205217D1}" type="parTrans" cxnId="{FDB34CDE-48F1-0749-9104-5A87D755FE32}">
      <dgm:prSet/>
      <dgm:spPr/>
      <dgm:t>
        <a:bodyPr/>
        <a:lstStyle/>
        <a:p>
          <a:endParaRPr lang="de-DE"/>
        </a:p>
      </dgm:t>
    </dgm:pt>
    <dgm:pt modelId="{797113EB-7370-9848-B863-F8EEF19ADF94}" type="sibTrans" cxnId="{FDB34CDE-48F1-0749-9104-5A87D755FE32}">
      <dgm:prSet/>
      <dgm:spPr/>
      <dgm:t>
        <a:bodyPr/>
        <a:lstStyle/>
        <a:p>
          <a:endParaRPr lang="de-DE"/>
        </a:p>
      </dgm:t>
    </dgm:pt>
    <dgm:pt modelId="{907AB9D1-2ED8-514F-A300-5B6ACC31B477}">
      <dgm:prSet/>
      <dgm:spPr/>
      <dgm:t>
        <a:bodyPr/>
        <a:lstStyle/>
        <a:p>
          <a:r>
            <a:rPr lang="de-DE" dirty="0"/>
            <a:t>Menschen</a:t>
          </a:r>
        </a:p>
      </dgm:t>
    </dgm:pt>
    <dgm:pt modelId="{A9D26B98-D44B-7E43-BF1A-6BDA41D671AE}" type="parTrans" cxnId="{AB2E91F8-0D45-864F-85F4-75EEBEA248FA}">
      <dgm:prSet/>
      <dgm:spPr/>
      <dgm:t>
        <a:bodyPr/>
        <a:lstStyle/>
        <a:p>
          <a:endParaRPr lang="de-DE"/>
        </a:p>
      </dgm:t>
    </dgm:pt>
    <dgm:pt modelId="{2ECA61B1-4EA4-C940-8021-C05C51F42B11}" type="sibTrans" cxnId="{AB2E91F8-0D45-864F-85F4-75EEBEA248FA}">
      <dgm:prSet/>
      <dgm:spPr/>
      <dgm:t>
        <a:bodyPr/>
        <a:lstStyle/>
        <a:p>
          <a:endParaRPr lang="de-DE"/>
        </a:p>
      </dgm:t>
    </dgm:pt>
    <dgm:pt modelId="{8E2C142D-DA3F-6E4F-9C27-9250BE5CD5A4}">
      <dgm:prSet/>
      <dgm:spPr/>
      <dgm:t>
        <a:bodyPr/>
        <a:lstStyle/>
        <a:p>
          <a:r>
            <a:rPr lang="de-DE" dirty="0"/>
            <a:t>Organisationssysteme</a:t>
          </a:r>
        </a:p>
      </dgm:t>
    </dgm:pt>
    <dgm:pt modelId="{18CA4000-A3E1-AC43-BCB0-0F4A9F922567}" type="parTrans" cxnId="{52BE0A5C-4D6E-454D-A743-C24404A7BAD9}">
      <dgm:prSet/>
      <dgm:spPr/>
      <dgm:t>
        <a:bodyPr/>
        <a:lstStyle/>
        <a:p>
          <a:endParaRPr lang="de-DE"/>
        </a:p>
      </dgm:t>
    </dgm:pt>
    <dgm:pt modelId="{E175DE9F-A87C-F349-A711-F7A1E11B4ED3}" type="sibTrans" cxnId="{52BE0A5C-4D6E-454D-A743-C24404A7BAD9}">
      <dgm:prSet/>
      <dgm:spPr/>
      <dgm:t>
        <a:bodyPr/>
        <a:lstStyle/>
        <a:p>
          <a:endParaRPr lang="de-DE"/>
        </a:p>
      </dgm:t>
    </dgm:pt>
    <dgm:pt modelId="{11E95BAB-90D2-5046-B97E-A90E711A8283}">
      <dgm:prSet/>
      <dgm:spPr/>
      <dgm:t>
        <a:bodyPr/>
        <a:lstStyle/>
        <a:p>
          <a:r>
            <a:rPr lang="de-DE" dirty="0"/>
            <a:t>Technische Systeme</a:t>
          </a:r>
        </a:p>
      </dgm:t>
    </dgm:pt>
    <dgm:pt modelId="{41F6CD62-60B0-F246-8984-FC4A3A369E81}" type="parTrans" cxnId="{5A762E10-AA97-A94D-A0C5-CFF690510D07}">
      <dgm:prSet/>
      <dgm:spPr/>
      <dgm:t>
        <a:bodyPr/>
        <a:lstStyle/>
        <a:p>
          <a:endParaRPr lang="de-DE"/>
        </a:p>
      </dgm:t>
    </dgm:pt>
    <dgm:pt modelId="{F9395AF3-EED2-894B-84FA-0EA31F756873}" type="sibTrans" cxnId="{5A762E10-AA97-A94D-A0C5-CFF690510D07}">
      <dgm:prSet/>
      <dgm:spPr/>
      <dgm:t>
        <a:bodyPr/>
        <a:lstStyle/>
        <a:p>
          <a:endParaRPr lang="de-DE"/>
        </a:p>
      </dgm:t>
    </dgm:pt>
    <dgm:pt modelId="{712ECAC4-9EC6-A946-ADA0-5464222F2450}">
      <dgm:prSet/>
      <dgm:spPr/>
      <dgm:t>
        <a:bodyPr/>
        <a:lstStyle/>
        <a:p>
          <a:r>
            <a:rPr lang="de-DE" dirty="0"/>
            <a:t>Optimierungspotentiale aufdecken</a:t>
          </a:r>
        </a:p>
      </dgm:t>
    </dgm:pt>
    <dgm:pt modelId="{37252180-70DB-B14C-8D36-6CBB312429F0}" type="parTrans" cxnId="{EA21967D-F1F7-034A-9980-6B98BC0656FE}">
      <dgm:prSet/>
      <dgm:spPr/>
      <dgm:t>
        <a:bodyPr/>
        <a:lstStyle/>
        <a:p>
          <a:endParaRPr lang="de-DE"/>
        </a:p>
      </dgm:t>
    </dgm:pt>
    <dgm:pt modelId="{FBF322AC-590D-9D4A-8FCA-51CD6916DC94}" type="sibTrans" cxnId="{EA21967D-F1F7-034A-9980-6B98BC0656FE}">
      <dgm:prSet/>
      <dgm:spPr/>
      <dgm:t>
        <a:bodyPr/>
        <a:lstStyle/>
        <a:p>
          <a:endParaRPr lang="de-DE"/>
        </a:p>
      </dgm:t>
    </dgm:pt>
    <dgm:pt modelId="{726DB2FC-A56B-DD47-BD70-370442B25974}" type="pres">
      <dgm:prSet presAssocID="{2A36171F-EEE2-E645-9414-399878B7F1B1}" presName="Name0" presStyleCnt="0">
        <dgm:presLayoutVars>
          <dgm:chPref val="3"/>
          <dgm:dir/>
          <dgm:animLvl val="lvl"/>
          <dgm:resizeHandles/>
        </dgm:presLayoutVars>
      </dgm:prSet>
      <dgm:spPr/>
    </dgm:pt>
    <dgm:pt modelId="{FDBFC194-1382-C449-AAD9-3883B78C5BA3}" type="pres">
      <dgm:prSet presAssocID="{E6117628-490C-F947-A55D-D6E7C4D60C9E}" presName="horFlow" presStyleCnt="0"/>
      <dgm:spPr/>
    </dgm:pt>
    <dgm:pt modelId="{1FBEC8E5-78AA-DA41-8831-D03045EB496C}" type="pres">
      <dgm:prSet presAssocID="{E6117628-490C-F947-A55D-D6E7C4D60C9E}" presName="bigChev" presStyleLbl="node1" presStyleIdx="0" presStyleCnt="3"/>
      <dgm:spPr/>
    </dgm:pt>
    <dgm:pt modelId="{1CDD64D9-2508-574E-9C93-4A44F8732EEF}" type="pres">
      <dgm:prSet presAssocID="{A9D26B98-D44B-7E43-BF1A-6BDA41D671AE}" presName="parTrans" presStyleCnt="0"/>
      <dgm:spPr/>
    </dgm:pt>
    <dgm:pt modelId="{91D155F0-689F-0945-9E87-24CF7661FE2F}" type="pres">
      <dgm:prSet presAssocID="{907AB9D1-2ED8-514F-A300-5B6ACC31B477}" presName="node" presStyleLbl="alignAccFollowNode1" presStyleIdx="0" presStyleCnt="9">
        <dgm:presLayoutVars>
          <dgm:bulletEnabled val="1"/>
        </dgm:presLayoutVars>
      </dgm:prSet>
      <dgm:spPr/>
    </dgm:pt>
    <dgm:pt modelId="{C047336D-CE42-C540-85F7-F2D3A2C29913}" type="pres">
      <dgm:prSet presAssocID="{2ECA61B1-4EA4-C940-8021-C05C51F42B11}" presName="sibTrans" presStyleCnt="0"/>
      <dgm:spPr/>
    </dgm:pt>
    <dgm:pt modelId="{9ACC84D8-5AC5-6341-95E7-0CCF4C8437A9}" type="pres">
      <dgm:prSet presAssocID="{8E2C142D-DA3F-6E4F-9C27-9250BE5CD5A4}" presName="node" presStyleLbl="alignAccFollowNode1" presStyleIdx="1" presStyleCnt="9">
        <dgm:presLayoutVars>
          <dgm:bulletEnabled val="1"/>
        </dgm:presLayoutVars>
      </dgm:prSet>
      <dgm:spPr/>
    </dgm:pt>
    <dgm:pt modelId="{139861B2-4443-0C49-8E05-82DBA7D5F9C5}" type="pres">
      <dgm:prSet presAssocID="{E175DE9F-A87C-F349-A711-F7A1E11B4ED3}" presName="sibTrans" presStyleCnt="0"/>
      <dgm:spPr/>
    </dgm:pt>
    <dgm:pt modelId="{1C972059-E389-4147-AE83-339A62BF0E64}" type="pres">
      <dgm:prSet presAssocID="{11E95BAB-90D2-5046-B97E-A90E711A8283}" presName="node" presStyleLbl="alignAccFollowNode1" presStyleIdx="2" presStyleCnt="9">
        <dgm:presLayoutVars>
          <dgm:bulletEnabled val="1"/>
        </dgm:presLayoutVars>
      </dgm:prSet>
      <dgm:spPr/>
    </dgm:pt>
    <dgm:pt modelId="{3294AC60-8228-C244-A7DA-F7C57F7A1D00}" type="pres">
      <dgm:prSet presAssocID="{E6117628-490C-F947-A55D-D6E7C4D60C9E}" presName="vSp" presStyleCnt="0"/>
      <dgm:spPr/>
    </dgm:pt>
    <dgm:pt modelId="{ADA33C55-1046-C548-AA30-245DB7587A01}" type="pres">
      <dgm:prSet presAssocID="{B46AE2BB-FB4B-1845-8F9D-493BC05F99C0}" presName="horFlow" presStyleCnt="0"/>
      <dgm:spPr/>
    </dgm:pt>
    <dgm:pt modelId="{E367EB15-05BD-4847-B38A-2402BB3F2831}" type="pres">
      <dgm:prSet presAssocID="{B46AE2BB-FB4B-1845-8F9D-493BC05F99C0}" presName="bigChev" presStyleLbl="node1" presStyleIdx="1" presStyleCnt="3"/>
      <dgm:spPr/>
    </dgm:pt>
    <dgm:pt modelId="{A5D69983-381D-1F46-A920-551972B95960}" type="pres">
      <dgm:prSet presAssocID="{3BDEE648-A954-2E4F-AADE-0D5AE7E86867}" presName="parTrans" presStyleCnt="0"/>
      <dgm:spPr/>
    </dgm:pt>
    <dgm:pt modelId="{C5F4B491-C5EC-C44A-9FD7-72AAEE13CD1C}" type="pres">
      <dgm:prSet presAssocID="{A416F101-C6FE-124A-99C5-E65AE0E793CD}" presName="node" presStyleLbl="alignAccFollowNode1" presStyleIdx="3" presStyleCnt="9">
        <dgm:presLayoutVars>
          <dgm:bulletEnabled val="1"/>
        </dgm:presLayoutVars>
      </dgm:prSet>
      <dgm:spPr/>
    </dgm:pt>
    <dgm:pt modelId="{40076587-94B4-F642-8C97-321D68A7948F}" type="pres">
      <dgm:prSet presAssocID="{BB655A09-0720-1F41-9924-68ADEAC5F326}" presName="sibTrans" presStyleCnt="0"/>
      <dgm:spPr/>
    </dgm:pt>
    <dgm:pt modelId="{E71BF68D-C03B-5B42-98BB-8E0E48845CE9}" type="pres">
      <dgm:prSet presAssocID="{2A37F551-0D35-C54E-AC1D-013D5D71F583}" presName="node" presStyleLbl="alignAccFollowNode1" presStyleIdx="4" presStyleCnt="9">
        <dgm:presLayoutVars>
          <dgm:bulletEnabled val="1"/>
        </dgm:presLayoutVars>
      </dgm:prSet>
      <dgm:spPr/>
    </dgm:pt>
    <dgm:pt modelId="{B9F16C33-978B-204B-BA68-5FC69290EBD7}" type="pres">
      <dgm:prSet presAssocID="{EB0F1B7F-62AA-B547-9C65-8EFAB81A326B}" presName="sibTrans" presStyleCnt="0"/>
      <dgm:spPr/>
    </dgm:pt>
    <dgm:pt modelId="{52729DC3-CAF5-A745-9C88-19E3052F4FAC}" type="pres">
      <dgm:prSet presAssocID="{3061F3D1-CE46-994C-AE0D-9BC8D173A68B}" presName="node" presStyleLbl="alignAccFollowNode1" presStyleIdx="5" presStyleCnt="9">
        <dgm:presLayoutVars>
          <dgm:bulletEnabled val="1"/>
        </dgm:presLayoutVars>
      </dgm:prSet>
      <dgm:spPr/>
    </dgm:pt>
    <dgm:pt modelId="{0F6783DD-0B22-1B44-B57B-EC289CDF3AD0}" type="pres">
      <dgm:prSet presAssocID="{B46AE2BB-FB4B-1845-8F9D-493BC05F99C0}" presName="vSp" presStyleCnt="0"/>
      <dgm:spPr/>
    </dgm:pt>
    <dgm:pt modelId="{ECA23327-17DA-D24C-A279-FCCD5DAA98EC}" type="pres">
      <dgm:prSet presAssocID="{A3E9C5F4-44D1-034E-AF92-B167760C90CC}" presName="horFlow" presStyleCnt="0"/>
      <dgm:spPr/>
    </dgm:pt>
    <dgm:pt modelId="{7D9BE3B8-1B59-0B4F-BBB2-E93444EE3C2C}" type="pres">
      <dgm:prSet presAssocID="{A3E9C5F4-44D1-034E-AF92-B167760C90CC}" presName="bigChev" presStyleLbl="node1" presStyleIdx="2" presStyleCnt="3"/>
      <dgm:spPr/>
    </dgm:pt>
    <dgm:pt modelId="{DBB74945-1DCD-4B43-987B-638F380C8BF0}" type="pres">
      <dgm:prSet presAssocID="{2AEC785B-576F-B144-A3B6-2769C909679E}" presName="parTrans" presStyleCnt="0"/>
      <dgm:spPr/>
    </dgm:pt>
    <dgm:pt modelId="{E3422193-F42D-F74B-8827-8B8E4785736A}" type="pres">
      <dgm:prSet presAssocID="{04AF9AE6-D83C-6C4C-BAB8-12B59228E44E}" presName="node" presStyleLbl="alignAccFollowNode1" presStyleIdx="6" presStyleCnt="9">
        <dgm:presLayoutVars>
          <dgm:bulletEnabled val="1"/>
        </dgm:presLayoutVars>
      </dgm:prSet>
      <dgm:spPr/>
    </dgm:pt>
    <dgm:pt modelId="{EFADBAA3-CF77-644E-BB01-3939A7339FB5}" type="pres">
      <dgm:prSet presAssocID="{BB77B61A-500C-5940-9B58-809754F9D9C1}" presName="sibTrans" presStyleCnt="0"/>
      <dgm:spPr/>
    </dgm:pt>
    <dgm:pt modelId="{8BA3A9A4-55AF-F248-B628-24DE2D9AC249}" type="pres">
      <dgm:prSet presAssocID="{712ECAC4-9EC6-A946-ADA0-5464222F2450}" presName="node" presStyleLbl="alignAccFollowNode1" presStyleIdx="7" presStyleCnt="9">
        <dgm:presLayoutVars>
          <dgm:bulletEnabled val="1"/>
        </dgm:presLayoutVars>
      </dgm:prSet>
      <dgm:spPr/>
    </dgm:pt>
    <dgm:pt modelId="{D3087702-8984-4843-952C-38ED0B301A0C}" type="pres">
      <dgm:prSet presAssocID="{FBF322AC-590D-9D4A-8FCA-51CD6916DC94}" presName="sibTrans" presStyleCnt="0"/>
      <dgm:spPr/>
    </dgm:pt>
    <dgm:pt modelId="{E2CE52C9-35EE-584C-AE0B-368526C5E085}" type="pres">
      <dgm:prSet presAssocID="{93886491-F2BE-DE4D-A132-B2B65A127208}" presName="node" presStyleLbl="alignAccFollowNode1" presStyleIdx="8" presStyleCnt="9">
        <dgm:presLayoutVars>
          <dgm:bulletEnabled val="1"/>
        </dgm:presLayoutVars>
      </dgm:prSet>
      <dgm:spPr/>
    </dgm:pt>
  </dgm:ptLst>
  <dgm:cxnLst>
    <dgm:cxn modelId="{E236BD07-D371-FA47-8750-2D90FC10FE23}" srcId="{2A36171F-EEE2-E645-9414-399878B7F1B1}" destId="{B46AE2BB-FB4B-1845-8F9D-493BC05F99C0}" srcOrd="1" destOrd="0" parTransId="{9D2E9BDC-6F01-D942-999A-457966144CA9}" sibTransId="{DA424B97-751F-3F48-811C-8A0DE55AC981}"/>
    <dgm:cxn modelId="{CF40BD0F-2A4D-3148-A8EE-0EB29D0A6D7E}" type="presOf" srcId="{8E2C142D-DA3F-6E4F-9C27-9250BE5CD5A4}" destId="{9ACC84D8-5AC5-6341-95E7-0CCF4C8437A9}" srcOrd="0" destOrd="0" presId="urn:microsoft.com/office/officeart/2005/8/layout/lProcess3"/>
    <dgm:cxn modelId="{5A762E10-AA97-A94D-A0C5-CFF690510D07}" srcId="{E6117628-490C-F947-A55D-D6E7C4D60C9E}" destId="{11E95BAB-90D2-5046-B97E-A90E711A8283}" srcOrd="2" destOrd="0" parTransId="{41F6CD62-60B0-F246-8984-FC4A3A369E81}" sibTransId="{F9395AF3-EED2-894B-84FA-0EA31F756873}"/>
    <dgm:cxn modelId="{790D454B-C301-4640-BB41-307CC270C639}" srcId="{B46AE2BB-FB4B-1845-8F9D-493BC05F99C0}" destId="{3061F3D1-CE46-994C-AE0D-9BC8D173A68B}" srcOrd="2" destOrd="0" parTransId="{812EDBA6-4910-9149-9916-8B857B9A6E52}" sibTransId="{784B8CE7-8E9D-D04F-8A01-A967E630B57D}"/>
    <dgm:cxn modelId="{52BE0A5C-4D6E-454D-A743-C24404A7BAD9}" srcId="{E6117628-490C-F947-A55D-D6E7C4D60C9E}" destId="{8E2C142D-DA3F-6E4F-9C27-9250BE5CD5A4}" srcOrd="1" destOrd="0" parTransId="{18CA4000-A3E1-AC43-BCB0-0F4A9F922567}" sibTransId="{E175DE9F-A87C-F349-A711-F7A1E11B4ED3}"/>
    <dgm:cxn modelId="{4B9CDA5E-6F04-A049-AC8E-FB6D75E5ECE9}" type="presOf" srcId="{2A37F551-0D35-C54E-AC1D-013D5D71F583}" destId="{E71BF68D-C03B-5B42-98BB-8E0E48845CE9}" srcOrd="0" destOrd="0" presId="urn:microsoft.com/office/officeart/2005/8/layout/lProcess3"/>
    <dgm:cxn modelId="{8BE02D6E-01BC-3F4A-B9E9-EAE5D5ACBA5D}" type="presOf" srcId="{907AB9D1-2ED8-514F-A300-5B6ACC31B477}" destId="{91D155F0-689F-0945-9E87-24CF7661FE2F}" srcOrd="0" destOrd="0" presId="urn:microsoft.com/office/officeart/2005/8/layout/lProcess3"/>
    <dgm:cxn modelId="{9899A477-4C01-0D48-9EF2-B7DAE0F8CD17}" type="presOf" srcId="{A416F101-C6FE-124A-99C5-E65AE0E793CD}" destId="{C5F4B491-C5EC-C44A-9FD7-72AAEE13CD1C}" srcOrd="0" destOrd="0" presId="urn:microsoft.com/office/officeart/2005/8/layout/lProcess3"/>
    <dgm:cxn modelId="{EA21967D-F1F7-034A-9980-6B98BC0656FE}" srcId="{A3E9C5F4-44D1-034E-AF92-B167760C90CC}" destId="{712ECAC4-9EC6-A946-ADA0-5464222F2450}" srcOrd="1" destOrd="0" parTransId="{37252180-70DB-B14C-8D36-6CBB312429F0}" sibTransId="{FBF322AC-590D-9D4A-8FCA-51CD6916DC94}"/>
    <dgm:cxn modelId="{47489684-695A-1341-8250-19EC705FC4C2}" type="presOf" srcId="{3061F3D1-CE46-994C-AE0D-9BC8D173A68B}" destId="{52729DC3-CAF5-A745-9C88-19E3052F4FAC}" srcOrd="0" destOrd="0" presId="urn:microsoft.com/office/officeart/2005/8/layout/lProcess3"/>
    <dgm:cxn modelId="{182C7E8D-BFE0-7D45-98C5-54582C7DA3A2}" type="presOf" srcId="{A3E9C5F4-44D1-034E-AF92-B167760C90CC}" destId="{7D9BE3B8-1B59-0B4F-BBB2-E93444EE3C2C}" srcOrd="0" destOrd="0" presId="urn:microsoft.com/office/officeart/2005/8/layout/lProcess3"/>
    <dgm:cxn modelId="{49197590-7AC0-A342-BBDD-87709578BC84}" srcId="{B46AE2BB-FB4B-1845-8F9D-493BC05F99C0}" destId="{A416F101-C6FE-124A-99C5-E65AE0E793CD}" srcOrd="0" destOrd="0" parTransId="{3BDEE648-A954-2E4F-AADE-0D5AE7E86867}" sibTransId="{BB655A09-0720-1F41-9924-68ADEAC5F326}"/>
    <dgm:cxn modelId="{6A518CA1-29CA-9F49-A5F5-436F3834E1C1}" type="presOf" srcId="{04AF9AE6-D83C-6C4C-BAB8-12B59228E44E}" destId="{E3422193-F42D-F74B-8827-8B8E4785736A}" srcOrd="0" destOrd="0" presId="urn:microsoft.com/office/officeart/2005/8/layout/lProcess3"/>
    <dgm:cxn modelId="{B7E5B8AE-FC88-B442-9F37-D5D4F69C5940}" type="presOf" srcId="{93886491-F2BE-DE4D-A132-B2B65A127208}" destId="{E2CE52C9-35EE-584C-AE0B-368526C5E085}" srcOrd="0" destOrd="0" presId="urn:microsoft.com/office/officeart/2005/8/layout/lProcess3"/>
    <dgm:cxn modelId="{A50B3DCD-1470-1548-B6D4-F02E484D1CA8}" type="presOf" srcId="{11E95BAB-90D2-5046-B97E-A90E711A8283}" destId="{1C972059-E389-4147-AE83-339A62BF0E64}" srcOrd="0" destOrd="0" presId="urn:microsoft.com/office/officeart/2005/8/layout/lProcess3"/>
    <dgm:cxn modelId="{97A9BBD4-2FCC-4848-916C-0B45C36CD07C}" srcId="{A3E9C5F4-44D1-034E-AF92-B167760C90CC}" destId="{04AF9AE6-D83C-6C4C-BAB8-12B59228E44E}" srcOrd="0" destOrd="0" parTransId="{2AEC785B-576F-B144-A3B6-2769C909679E}" sibTransId="{BB77B61A-500C-5940-9B58-809754F9D9C1}"/>
    <dgm:cxn modelId="{FDB34CDE-48F1-0749-9104-5A87D755FE32}" srcId="{A3E9C5F4-44D1-034E-AF92-B167760C90CC}" destId="{93886491-F2BE-DE4D-A132-B2B65A127208}" srcOrd="2" destOrd="0" parTransId="{D7A4EEC4-E721-8C46-9691-16A9205217D1}" sibTransId="{797113EB-7370-9848-B863-F8EEF19ADF94}"/>
    <dgm:cxn modelId="{535109E3-AD22-6F4B-B9DA-6DD7CE74BFF8}" type="presOf" srcId="{E6117628-490C-F947-A55D-D6E7C4D60C9E}" destId="{1FBEC8E5-78AA-DA41-8831-D03045EB496C}" srcOrd="0" destOrd="0" presId="urn:microsoft.com/office/officeart/2005/8/layout/lProcess3"/>
    <dgm:cxn modelId="{186A12E4-FEC0-4C4C-B57E-E3D33B60DE18}" type="presOf" srcId="{712ECAC4-9EC6-A946-ADA0-5464222F2450}" destId="{8BA3A9A4-55AF-F248-B628-24DE2D9AC249}" srcOrd="0" destOrd="0" presId="urn:microsoft.com/office/officeart/2005/8/layout/lProcess3"/>
    <dgm:cxn modelId="{F53EFBE5-9FC8-D448-BE07-B4E2DDDB8D8C}" type="presOf" srcId="{B46AE2BB-FB4B-1845-8F9D-493BC05F99C0}" destId="{E367EB15-05BD-4847-B38A-2402BB3F2831}" srcOrd="0" destOrd="0" presId="urn:microsoft.com/office/officeart/2005/8/layout/lProcess3"/>
    <dgm:cxn modelId="{E5473FF7-6145-0042-AF77-FED669FF2994}" srcId="{B46AE2BB-FB4B-1845-8F9D-493BC05F99C0}" destId="{2A37F551-0D35-C54E-AC1D-013D5D71F583}" srcOrd="1" destOrd="0" parTransId="{25885E88-D98B-B24A-87B2-55D55984B719}" sibTransId="{EB0F1B7F-62AA-B547-9C65-8EFAB81A326B}"/>
    <dgm:cxn modelId="{228A7EF7-9690-314F-8509-0D5B2157FF3A}" type="presOf" srcId="{2A36171F-EEE2-E645-9414-399878B7F1B1}" destId="{726DB2FC-A56B-DD47-BD70-370442B25974}" srcOrd="0" destOrd="0" presId="urn:microsoft.com/office/officeart/2005/8/layout/lProcess3"/>
    <dgm:cxn modelId="{AB2E91F8-0D45-864F-85F4-75EEBEA248FA}" srcId="{E6117628-490C-F947-A55D-D6E7C4D60C9E}" destId="{907AB9D1-2ED8-514F-A300-5B6ACC31B477}" srcOrd="0" destOrd="0" parTransId="{A9D26B98-D44B-7E43-BF1A-6BDA41D671AE}" sibTransId="{2ECA61B1-4EA4-C940-8021-C05C51F42B11}"/>
    <dgm:cxn modelId="{30727EFB-53D7-834D-80F3-22749E46D4BE}" srcId="{2A36171F-EEE2-E645-9414-399878B7F1B1}" destId="{E6117628-490C-F947-A55D-D6E7C4D60C9E}" srcOrd="0" destOrd="0" parTransId="{1207F92F-AAD6-B64B-AF06-A97594642CA6}" sibTransId="{FEE64984-21C4-964C-8BC7-09E30D17320F}"/>
    <dgm:cxn modelId="{5FAB5CFD-A63F-6F4F-816D-B74D211F06CA}" srcId="{2A36171F-EEE2-E645-9414-399878B7F1B1}" destId="{A3E9C5F4-44D1-034E-AF92-B167760C90CC}" srcOrd="2" destOrd="0" parTransId="{6C14C59F-EF70-5C41-9B4D-E797B5C3747B}" sibTransId="{968E13A3-DFA3-A641-A188-BC5831300E32}"/>
    <dgm:cxn modelId="{38B5CBE3-3C59-5148-A93C-65113B1F7CC9}" type="presParOf" srcId="{726DB2FC-A56B-DD47-BD70-370442B25974}" destId="{FDBFC194-1382-C449-AAD9-3883B78C5BA3}" srcOrd="0" destOrd="0" presId="urn:microsoft.com/office/officeart/2005/8/layout/lProcess3"/>
    <dgm:cxn modelId="{1BE6AE9E-8779-B548-9628-A5625C6E1C14}" type="presParOf" srcId="{FDBFC194-1382-C449-AAD9-3883B78C5BA3}" destId="{1FBEC8E5-78AA-DA41-8831-D03045EB496C}" srcOrd="0" destOrd="0" presId="urn:microsoft.com/office/officeart/2005/8/layout/lProcess3"/>
    <dgm:cxn modelId="{155A1952-DB09-FB43-AE92-BCBB724D9544}" type="presParOf" srcId="{FDBFC194-1382-C449-AAD9-3883B78C5BA3}" destId="{1CDD64D9-2508-574E-9C93-4A44F8732EEF}" srcOrd="1" destOrd="0" presId="urn:microsoft.com/office/officeart/2005/8/layout/lProcess3"/>
    <dgm:cxn modelId="{34C9517A-A0EA-C54C-843B-303B86D756F2}" type="presParOf" srcId="{FDBFC194-1382-C449-AAD9-3883B78C5BA3}" destId="{91D155F0-689F-0945-9E87-24CF7661FE2F}" srcOrd="2" destOrd="0" presId="urn:microsoft.com/office/officeart/2005/8/layout/lProcess3"/>
    <dgm:cxn modelId="{7AB10E76-C848-4947-A781-C09948810ECD}" type="presParOf" srcId="{FDBFC194-1382-C449-AAD9-3883B78C5BA3}" destId="{C047336D-CE42-C540-85F7-F2D3A2C29913}" srcOrd="3" destOrd="0" presId="urn:microsoft.com/office/officeart/2005/8/layout/lProcess3"/>
    <dgm:cxn modelId="{24296583-CCFF-8446-8197-5B2BD2F485D6}" type="presParOf" srcId="{FDBFC194-1382-C449-AAD9-3883B78C5BA3}" destId="{9ACC84D8-5AC5-6341-95E7-0CCF4C8437A9}" srcOrd="4" destOrd="0" presId="urn:microsoft.com/office/officeart/2005/8/layout/lProcess3"/>
    <dgm:cxn modelId="{20DE7A14-CE46-274B-B26B-1EC5678B560A}" type="presParOf" srcId="{FDBFC194-1382-C449-AAD9-3883B78C5BA3}" destId="{139861B2-4443-0C49-8E05-82DBA7D5F9C5}" srcOrd="5" destOrd="0" presId="urn:microsoft.com/office/officeart/2005/8/layout/lProcess3"/>
    <dgm:cxn modelId="{A85F7972-D70C-CB4F-BB17-9FDFDE393741}" type="presParOf" srcId="{FDBFC194-1382-C449-AAD9-3883B78C5BA3}" destId="{1C972059-E389-4147-AE83-339A62BF0E64}" srcOrd="6" destOrd="0" presId="urn:microsoft.com/office/officeart/2005/8/layout/lProcess3"/>
    <dgm:cxn modelId="{D9D7E71D-607C-7544-8E8C-A8E567B9FC2A}" type="presParOf" srcId="{726DB2FC-A56B-DD47-BD70-370442B25974}" destId="{3294AC60-8228-C244-A7DA-F7C57F7A1D00}" srcOrd="1" destOrd="0" presId="urn:microsoft.com/office/officeart/2005/8/layout/lProcess3"/>
    <dgm:cxn modelId="{BE50073C-D3FF-054F-91F9-3E28B2D16897}" type="presParOf" srcId="{726DB2FC-A56B-DD47-BD70-370442B25974}" destId="{ADA33C55-1046-C548-AA30-245DB7587A01}" srcOrd="2" destOrd="0" presId="urn:microsoft.com/office/officeart/2005/8/layout/lProcess3"/>
    <dgm:cxn modelId="{1A9E88FA-53F7-7545-BE79-EC4C4F3137E7}" type="presParOf" srcId="{ADA33C55-1046-C548-AA30-245DB7587A01}" destId="{E367EB15-05BD-4847-B38A-2402BB3F2831}" srcOrd="0" destOrd="0" presId="urn:microsoft.com/office/officeart/2005/8/layout/lProcess3"/>
    <dgm:cxn modelId="{83D55CE6-4BB8-D84E-904B-DAF44678EC31}" type="presParOf" srcId="{ADA33C55-1046-C548-AA30-245DB7587A01}" destId="{A5D69983-381D-1F46-A920-551972B95960}" srcOrd="1" destOrd="0" presId="urn:microsoft.com/office/officeart/2005/8/layout/lProcess3"/>
    <dgm:cxn modelId="{249B6467-2F36-B44A-97E0-EA9EFA7680A1}" type="presParOf" srcId="{ADA33C55-1046-C548-AA30-245DB7587A01}" destId="{C5F4B491-C5EC-C44A-9FD7-72AAEE13CD1C}" srcOrd="2" destOrd="0" presId="urn:microsoft.com/office/officeart/2005/8/layout/lProcess3"/>
    <dgm:cxn modelId="{71340351-084A-C448-A678-D0D0D96DA26D}" type="presParOf" srcId="{ADA33C55-1046-C548-AA30-245DB7587A01}" destId="{40076587-94B4-F642-8C97-321D68A7948F}" srcOrd="3" destOrd="0" presId="urn:microsoft.com/office/officeart/2005/8/layout/lProcess3"/>
    <dgm:cxn modelId="{786F6636-10DB-5745-9136-EAD5E48EC6F7}" type="presParOf" srcId="{ADA33C55-1046-C548-AA30-245DB7587A01}" destId="{E71BF68D-C03B-5B42-98BB-8E0E48845CE9}" srcOrd="4" destOrd="0" presId="urn:microsoft.com/office/officeart/2005/8/layout/lProcess3"/>
    <dgm:cxn modelId="{14C5BC9D-F721-9246-8709-A864434E3326}" type="presParOf" srcId="{ADA33C55-1046-C548-AA30-245DB7587A01}" destId="{B9F16C33-978B-204B-BA68-5FC69290EBD7}" srcOrd="5" destOrd="0" presId="urn:microsoft.com/office/officeart/2005/8/layout/lProcess3"/>
    <dgm:cxn modelId="{B5BEF03B-8324-1D46-86C1-4DAB1FC2CB4F}" type="presParOf" srcId="{ADA33C55-1046-C548-AA30-245DB7587A01}" destId="{52729DC3-CAF5-A745-9C88-19E3052F4FAC}" srcOrd="6" destOrd="0" presId="urn:microsoft.com/office/officeart/2005/8/layout/lProcess3"/>
    <dgm:cxn modelId="{96B5FD92-09AD-144A-9541-F8F82171706A}" type="presParOf" srcId="{726DB2FC-A56B-DD47-BD70-370442B25974}" destId="{0F6783DD-0B22-1B44-B57B-EC289CDF3AD0}" srcOrd="3" destOrd="0" presId="urn:microsoft.com/office/officeart/2005/8/layout/lProcess3"/>
    <dgm:cxn modelId="{2941FBF5-346C-9A4D-941B-493A85FFD94E}" type="presParOf" srcId="{726DB2FC-A56B-DD47-BD70-370442B25974}" destId="{ECA23327-17DA-D24C-A279-FCCD5DAA98EC}" srcOrd="4" destOrd="0" presId="urn:microsoft.com/office/officeart/2005/8/layout/lProcess3"/>
    <dgm:cxn modelId="{919F5F98-DFCA-5949-9EC8-2A24E28A1C04}" type="presParOf" srcId="{ECA23327-17DA-D24C-A279-FCCD5DAA98EC}" destId="{7D9BE3B8-1B59-0B4F-BBB2-E93444EE3C2C}" srcOrd="0" destOrd="0" presId="urn:microsoft.com/office/officeart/2005/8/layout/lProcess3"/>
    <dgm:cxn modelId="{E8D68C2A-92C5-8944-86FC-A515F83B5E46}" type="presParOf" srcId="{ECA23327-17DA-D24C-A279-FCCD5DAA98EC}" destId="{DBB74945-1DCD-4B43-987B-638F380C8BF0}" srcOrd="1" destOrd="0" presId="urn:microsoft.com/office/officeart/2005/8/layout/lProcess3"/>
    <dgm:cxn modelId="{0AEF04FB-832C-D241-B741-C620F3AED9C4}" type="presParOf" srcId="{ECA23327-17DA-D24C-A279-FCCD5DAA98EC}" destId="{E3422193-F42D-F74B-8827-8B8E4785736A}" srcOrd="2" destOrd="0" presId="urn:microsoft.com/office/officeart/2005/8/layout/lProcess3"/>
    <dgm:cxn modelId="{17A0BE03-F690-6646-9984-3B064B4A54E8}" type="presParOf" srcId="{ECA23327-17DA-D24C-A279-FCCD5DAA98EC}" destId="{EFADBAA3-CF77-644E-BB01-3939A7339FB5}" srcOrd="3" destOrd="0" presId="urn:microsoft.com/office/officeart/2005/8/layout/lProcess3"/>
    <dgm:cxn modelId="{98CDB23B-6DB0-F34A-8FC6-BC4DFA5FC669}" type="presParOf" srcId="{ECA23327-17DA-D24C-A279-FCCD5DAA98EC}" destId="{8BA3A9A4-55AF-F248-B628-24DE2D9AC249}" srcOrd="4" destOrd="0" presId="urn:microsoft.com/office/officeart/2005/8/layout/lProcess3"/>
    <dgm:cxn modelId="{FD69F390-918A-9C44-9AB0-B5DC1529C394}" type="presParOf" srcId="{ECA23327-17DA-D24C-A279-FCCD5DAA98EC}" destId="{D3087702-8984-4843-952C-38ED0B301A0C}" srcOrd="5" destOrd="0" presId="urn:microsoft.com/office/officeart/2005/8/layout/lProcess3"/>
    <dgm:cxn modelId="{A734DF0F-AF48-DF41-8758-E8B1613E9637}" type="presParOf" srcId="{ECA23327-17DA-D24C-A279-FCCD5DAA98EC}" destId="{E2CE52C9-35EE-584C-AE0B-368526C5E085}"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ABC7-2BA9-7F47-984D-F429E198954E}"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de-DE"/>
        </a:p>
      </dgm:t>
    </dgm:pt>
    <dgm:pt modelId="{65BAB7A1-AD84-DF40-A72D-36A936818C9D}">
      <dgm:prSet/>
      <dgm:spPr/>
      <dgm:t>
        <a:bodyPr/>
        <a:lstStyle/>
        <a:p>
          <a:r>
            <a:rPr lang="de-DE" dirty="0"/>
            <a:t>SWOT-Analyse als Vorbereitung einer Nutzwertanalyse</a:t>
          </a:r>
        </a:p>
      </dgm:t>
    </dgm:pt>
    <dgm:pt modelId="{93AD85BB-836D-8B4D-B3A2-61DD95C40534}" type="parTrans" cxnId="{94913B20-E7F1-824E-91BB-2AC9450C51DF}">
      <dgm:prSet/>
      <dgm:spPr/>
      <dgm:t>
        <a:bodyPr/>
        <a:lstStyle/>
        <a:p>
          <a:endParaRPr lang="de-DE"/>
        </a:p>
      </dgm:t>
    </dgm:pt>
    <dgm:pt modelId="{5953B2F4-70F0-484A-8734-07117251C60F}" type="sibTrans" cxnId="{94913B20-E7F1-824E-91BB-2AC9450C51DF}">
      <dgm:prSet/>
      <dgm:spPr/>
      <dgm:t>
        <a:bodyPr/>
        <a:lstStyle/>
        <a:p>
          <a:endParaRPr lang="de-DE"/>
        </a:p>
      </dgm:t>
    </dgm:pt>
    <dgm:pt modelId="{FEDC6530-D27F-F24C-90BE-A1BF67AD0AA7}">
      <dgm:prSet/>
      <dgm:spPr/>
      <dgm:t>
        <a:bodyPr/>
        <a:lstStyle/>
        <a:p>
          <a:r>
            <a:rPr lang="de-DE" dirty="0"/>
            <a:t>Ableitung eines Systementwurfs</a:t>
          </a:r>
        </a:p>
      </dgm:t>
    </dgm:pt>
    <dgm:pt modelId="{950D11F3-27C8-734B-BFF7-B58D65F276FE}" type="parTrans" cxnId="{B8F8045D-73ED-2E40-9246-C80F39E3F39D}">
      <dgm:prSet/>
      <dgm:spPr/>
      <dgm:t>
        <a:bodyPr/>
        <a:lstStyle/>
        <a:p>
          <a:endParaRPr lang="de-DE"/>
        </a:p>
      </dgm:t>
    </dgm:pt>
    <dgm:pt modelId="{E3C6195D-FE3C-0545-8A8B-615156842A75}" type="sibTrans" cxnId="{B8F8045D-73ED-2E40-9246-C80F39E3F39D}">
      <dgm:prSet/>
      <dgm:spPr/>
      <dgm:t>
        <a:bodyPr/>
        <a:lstStyle/>
        <a:p>
          <a:endParaRPr lang="de-DE"/>
        </a:p>
      </dgm:t>
    </dgm:pt>
    <dgm:pt modelId="{2AF8CE48-5075-1E49-B98F-5CC95CF0BE1E}">
      <dgm:prSet/>
      <dgm:spPr/>
      <dgm:t>
        <a:bodyPr/>
        <a:lstStyle/>
        <a:p>
          <a:r>
            <a:rPr lang="de-DE" dirty="0"/>
            <a:t>Entwicklung eines Prototyps</a:t>
          </a:r>
        </a:p>
      </dgm:t>
    </dgm:pt>
    <dgm:pt modelId="{E1D440AC-FCA6-1C42-A4A2-0DBBE1546A7A}" type="parTrans" cxnId="{652BCE74-C320-5146-B4EB-714E2BB71DE0}">
      <dgm:prSet/>
      <dgm:spPr/>
      <dgm:t>
        <a:bodyPr/>
        <a:lstStyle/>
        <a:p>
          <a:endParaRPr lang="de-DE"/>
        </a:p>
      </dgm:t>
    </dgm:pt>
    <dgm:pt modelId="{0E670AC5-5779-7E4B-83E4-09C7EC7F9F1D}" type="sibTrans" cxnId="{652BCE74-C320-5146-B4EB-714E2BB71DE0}">
      <dgm:prSet/>
      <dgm:spPr/>
      <dgm:t>
        <a:bodyPr/>
        <a:lstStyle/>
        <a:p>
          <a:endParaRPr lang="de-DE"/>
        </a:p>
      </dgm:t>
    </dgm:pt>
    <dgm:pt modelId="{E34CC1BE-D197-924D-87E3-420BDF343748}">
      <dgm:prSet/>
      <dgm:spPr/>
      <dgm:t>
        <a:bodyPr/>
        <a:lstStyle/>
        <a:p>
          <a:r>
            <a:rPr lang="de-DE" dirty="0"/>
            <a:t>Evaluation des Prototyps durch Experteninterview</a:t>
          </a:r>
        </a:p>
      </dgm:t>
    </dgm:pt>
    <dgm:pt modelId="{D59ED1EC-24BC-CF48-ACA2-04723B2117C4}" type="parTrans" cxnId="{0459E0FC-15B2-B440-98C6-413A3D97BABA}">
      <dgm:prSet/>
      <dgm:spPr/>
      <dgm:t>
        <a:bodyPr/>
        <a:lstStyle/>
        <a:p>
          <a:endParaRPr lang="de-DE"/>
        </a:p>
      </dgm:t>
    </dgm:pt>
    <dgm:pt modelId="{7E311141-D475-844E-BE8D-F96ED8E58028}" type="sibTrans" cxnId="{0459E0FC-15B2-B440-98C6-413A3D97BABA}">
      <dgm:prSet/>
      <dgm:spPr/>
      <dgm:t>
        <a:bodyPr/>
        <a:lstStyle/>
        <a:p>
          <a:endParaRPr lang="de-DE"/>
        </a:p>
      </dgm:t>
    </dgm:pt>
    <dgm:pt modelId="{19CFD617-8ABC-184B-A1BE-5A60D15DB0D6}" type="pres">
      <dgm:prSet presAssocID="{A684ABC7-2BA9-7F47-984D-F429E198954E}" presName="Name0" presStyleCnt="0">
        <dgm:presLayoutVars>
          <dgm:dir/>
          <dgm:animLvl val="lvl"/>
          <dgm:resizeHandles val="exact"/>
        </dgm:presLayoutVars>
      </dgm:prSet>
      <dgm:spPr/>
    </dgm:pt>
    <dgm:pt modelId="{F452723E-78D2-DE4B-B79D-747562465EC4}" type="pres">
      <dgm:prSet presAssocID="{65BAB7A1-AD84-DF40-A72D-36A936818C9D}" presName="parTxOnly" presStyleLbl="node1" presStyleIdx="0" presStyleCnt="4">
        <dgm:presLayoutVars>
          <dgm:chMax val="0"/>
          <dgm:chPref val="0"/>
          <dgm:bulletEnabled val="1"/>
        </dgm:presLayoutVars>
      </dgm:prSet>
      <dgm:spPr/>
    </dgm:pt>
    <dgm:pt modelId="{247A6815-C84A-AB46-8215-F3687035E43E}" type="pres">
      <dgm:prSet presAssocID="{5953B2F4-70F0-484A-8734-07117251C60F}" presName="parTxOnlySpace" presStyleCnt="0"/>
      <dgm:spPr/>
    </dgm:pt>
    <dgm:pt modelId="{67AB0214-8288-7D43-851F-C0459EE2938F}" type="pres">
      <dgm:prSet presAssocID="{FEDC6530-D27F-F24C-90BE-A1BF67AD0AA7}" presName="parTxOnly" presStyleLbl="node1" presStyleIdx="1" presStyleCnt="4">
        <dgm:presLayoutVars>
          <dgm:chMax val="0"/>
          <dgm:chPref val="0"/>
          <dgm:bulletEnabled val="1"/>
        </dgm:presLayoutVars>
      </dgm:prSet>
      <dgm:spPr/>
    </dgm:pt>
    <dgm:pt modelId="{25F30BC0-01A8-DA48-A243-FB10E53D2EA9}" type="pres">
      <dgm:prSet presAssocID="{E3C6195D-FE3C-0545-8A8B-615156842A75}" presName="parTxOnlySpace" presStyleCnt="0"/>
      <dgm:spPr/>
    </dgm:pt>
    <dgm:pt modelId="{9C57173D-3470-3846-AB86-16243F4DB4D6}" type="pres">
      <dgm:prSet presAssocID="{2AF8CE48-5075-1E49-B98F-5CC95CF0BE1E}" presName="parTxOnly" presStyleLbl="node1" presStyleIdx="2" presStyleCnt="4">
        <dgm:presLayoutVars>
          <dgm:chMax val="0"/>
          <dgm:chPref val="0"/>
          <dgm:bulletEnabled val="1"/>
        </dgm:presLayoutVars>
      </dgm:prSet>
      <dgm:spPr/>
    </dgm:pt>
    <dgm:pt modelId="{EE597ADC-A70C-DD40-8CCD-3B83E074DD70}" type="pres">
      <dgm:prSet presAssocID="{0E670AC5-5779-7E4B-83E4-09C7EC7F9F1D}" presName="parTxOnlySpace" presStyleCnt="0"/>
      <dgm:spPr/>
    </dgm:pt>
    <dgm:pt modelId="{1826387E-1A81-0E49-9EBC-BA691D09D888}" type="pres">
      <dgm:prSet presAssocID="{E34CC1BE-D197-924D-87E3-420BDF343748}" presName="parTxOnly" presStyleLbl="node1" presStyleIdx="3" presStyleCnt="4">
        <dgm:presLayoutVars>
          <dgm:chMax val="0"/>
          <dgm:chPref val="0"/>
          <dgm:bulletEnabled val="1"/>
        </dgm:presLayoutVars>
      </dgm:prSet>
      <dgm:spPr/>
    </dgm:pt>
  </dgm:ptLst>
  <dgm:cxnLst>
    <dgm:cxn modelId="{B7D69806-FA3F-7846-91AB-42BB9B676878}" type="presOf" srcId="{2AF8CE48-5075-1E49-B98F-5CC95CF0BE1E}" destId="{9C57173D-3470-3846-AB86-16243F4DB4D6}" srcOrd="0" destOrd="0" presId="urn:microsoft.com/office/officeart/2005/8/layout/chevron1"/>
    <dgm:cxn modelId="{94913B20-E7F1-824E-91BB-2AC9450C51DF}" srcId="{A684ABC7-2BA9-7F47-984D-F429E198954E}" destId="{65BAB7A1-AD84-DF40-A72D-36A936818C9D}" srcOrd="0" destOrd="0" parTransId="{93AD85BB-836D-8B4D-B3A2-61DD95C40534}" sibTransId="{5953B2F4-70F0-484A-8734-07117251C60F}"/>
    <dgm:cxn modelId="{25B58357-CAB2-BA4C-AF8F-82B772082191}" type="presOf" srcId="{FEDC6530-D27F-F24C-90BE-A1BF67AD0AA7}" destId="{67AB0214-8288-7D43-851F-C0459EE2938F}" srcOrd="0" destOrd="0" presId="urn:microsoft.com/office/officeart/2005/8/layout/chevron1"/>
    <dgm:cxn modelId="{B8F8045D-73ED-2E40-9246-C80F39E3F39D}" srcId="{A684ABC7-2BA9-7F47-984D-F429E198954E}" destId="{FEDC6530-D27F-F24C-90BE-A1BF67AD0AA7}" srcOrd="1" destOrd="0" parTransId="{950D11F3-27C8-734B-BFF7-B58D65F276FE}" sibTransId="{E3C6195D-FE3C-0545-8A8B-615156842A75}"/>
    <dgm:cxn modelId="{652BCE74-C320-5146-B4EB-714E2BB71DE0}" srcId="{A684ABC7-2BA9-7F47-984D-F429E198954E}" destId="{2AF8CE48-5075-1E49-B98F-5CC95CF0BE1E}" srcOrd="2" destOrd="0" parTransId="{E1D440AC-FCA6-1C42-A4A2-0DBBE1546A7A}" sibTransId="{0E670AC5-5779-7E4B-83E4-09C7EC7F9F1D}"/>
    <dgm:cxn modelId="{6231D780-AEE1-DE48-BAB0-1C4884FAE43A}" type="presOf" srcId="{E34CC1BE-D197-924D-87E3-420BDF343748}" destId="{1826387E-1A81-0E49-9EBC-BA691D09D888}" srcOrd="0" destOrd="0" presId="urn:microsoft.com/office/officeart/2005/8/layout/chevron1"/>
    <dgm:cxn modelId="{76A85AA0-9B64-8B49-A3AD-62B889665B05}" type="presOf" srcId="{A684ABC7-2BA9-7F47-984D-F429E198954E}" destId="{19CFD617-8ABC-184B-A1BE-5A60D15DB0D6}" srcOrd="0" destOrd="0" presId="urn:microsoft.com/office/officeart/2005/8/layout/chevron1"/>
    <dgm:cxn modelId="{894E4CA5-47C2-D44C-A0E2-FE0F96E779F5}" type="presOf" srcId="{65BAB7A1-AD84-DF40-A72D-36A936818C9D}" destId="{F452723E-78D2-DE4B-B79D-747562465EC4}" srcOrd="0" destOrd="0" presId="urn:microsoft.com/office/officeart/2005/8/layout/chevron1"/>
    <dgm:cxn modelId="{0459E0FC-15B2-B440-98C6-413A3D97BABA}" srcId="{A684ABC7-2BA9-7F47-984D-F429E198954E}" destId="{E34CC1BE-D197-924D-87E3-420BDF343748}" srcOrd="3" destOrd="0" parTransId="{D59ED1EC-24BC-CF48-ACA2-04723B2117C4}" sibTransId="{7E311141-D475-844E-BE8D-F96ED8E58028}"/>
    <dgm:cxn modelId="{744D9B81-5FD5-304B-B310-0FC1C9B324B7}" type="presParOf" srcId="{19CFD617-8ABC-184B-A1BE-5A60D15DB0D6}" destId="{F452723E-78D2-DE4B-B79D-747562465EC4}" srcOrd="0" destOrd="0" presId="urn:microsoft.com/office/officeart/2005/8/layout/chevron1"/>
    <dgm:cxn modelId="{A16CDFFA-B7AD-E84A-8021-983207402323}" type="presParOf" srcId="{19CFD617-8ABC-184B-A1BE-5A60D15DB0D6}" destId="{247A6815-C84A-AB46-8215-F3687035E43E}" srcOrd="1" destOrd="0" presId="urn:microsoft.com/office/officeart/2005/8/layout/chevron1"/>
    <dgm:cxn modelId="{6A5E2640-877E-F24F-BDCA-A3D3D0B09B74}" type="presParOf" srcId="{19CFD617-8ABC-184B-A1BE-5A60D15DB0D6}" destId="{67AB0214-8288-7D43-851F-C0459EE2938F}" srcOrd="2" destOrd="0" presId="urn:microsoft.com/office/officeart/2005/8/layout/chevron1"/>
    <dgm:cxn modelId="{33872F48-F0CB-0343-8A64-16CE672CB665}" type="presParOf" srcId="{19CFD617-8ABC-184B-A1BE-5A60D15DB0D6}" destId="{25F30BC0-01A8-DA48-A243-FB10E53D2EA9}" srcOrd="3" destOrd="0" presId="urn:microsoft.com/office/officeart/2005/8/layout/chevron1"/>
    <dgm:cxn modelId="{283DBFF3-A2F3-2347-8036-74FA2A912FBC}" type="presParOf" srcId="{19CFD617-8ABC-184B-A1BE-5A60D15DB0D6}" destId="{9C57173D-3470-3846-AB86-16243F4DB4D6}" srcOrd="4" destOrd="0" presId="urn:microsoft.com/office/officeart/2005/8/layout/chevron1"/>
    <dgm:cxn modelId="{C4E7F738-AB00-FD4C-B624-4E69C78F3349}" type="presParOf" srcId="{19CFD617-8ABC-184B-A1BE-5A60D15DB0D6}" destId="{EE597ADC-A70C-DD40-8CCD-3B83E074DD70}" srcOrd="5" destOrd="0" presId="urn:microsoft.com/office/officeart/2005/8/layout/chevron1"/>
    <dgm:cxn modelId="{F6A25EBA-A335-6E45-A3BA-FE955F961BC8}" type="presParOf" srcId="{19CFD617-8ABC-184B-A1BE-5A60D15DB0D6}" destId="{1826387E-1A81-0E49-9EBC-BA691D09D88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2D08D-4FF8-9B41-8843-7E5CC396DEE8}">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E88DC-4814-E64D-86C5-ABE509C03532}">
      <dsp:nvSpPr>
        <dsp:cNvPr id="0" name=""/>
        <dsp:cNvSpPr/>
      </dsp:nvSpPr>
      <dsp:spPr>
        <a:xfrm>
          <a:off x="492024" y="334530"/>
          <a:ext cx="9963850" cy="6694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Nachweispflicht über Warenbewegungen je Teilnehmer der Lieferkette </a:t>
          </a:r>
          <a:r>
            <a:rPr lang="de-DE" sz="1000" kern="1200" dirty="0"/>
            <a:t>(EU-Verordnung 178/02)</a:t>
          </a:r>
          <a:endParaRPr lang="de-DE" sz="1800" kern="1200" dirty="0"/>
        </a:p>
      </dsp:txBody>
      <dsp:txXfrm>
        <a:off x="492024" y="334530"/>
        <a:ext cx="9963850" cy="669409"/>
      </dsp:txXfrm>
    </dsp:sp>
    <dsp:sp modelId="{D845CA1B-F9C4-2F4B-B1D4-23BCDA12D47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7581B-F183-9149-B646-DAADFA2E4B78}">
      <dsp:nvSpPr>
        <dsp:cNvPr id="0" name=""/>
        <dsp:cNvSpPr/>
      </dsp:nvSpPr>
      <dsp:spPr>
        <a:xfrm>
          <a:off x="875812" y="1338819"/>
          <a:ext cx="9580062" cy="66940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Dokumentationspflichten</a:t>
          </a:r>
          <a:endParaRPr lang="de-DE" sz="1000" kern="1200" dirty="0"/>
        </a:p>
      </dsp:txBody>
      <dsp:txXfrm>
        <a:off x="875812" y="1338819"/>
        <a:ext cx="9580062" cy="669409"/>
      </dsp:txXfrm>
    </dsp:sp>
    <dsp:sp modelId="{24A91031-D215-6F4F-8ED0-D8D91479A4B6}">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13133A-D17C-064A-A4F4-2F7EE824C389}">
      <dsp:nvSpPr>
        <dsp:cNvPr id="0" name=""/>
        <dsp:cNvSpPr/>
      </dsp:nvSpPr>
      <dsp:spPr>
        <a:xfrm>
          <a:off x="875812" y="2343108"/>
          <a:ext cx="9580062" cy="66940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Beispiel Praxispartner (SAP Global Batch </a:t>
          </a:r>
          <a:r>
            <a:rPr lang="de-DE" sz="1800" kern="1200" dirty="0" err="1"/>
            <a:t>Traceability</a:t>
          </a:r>
          <a:r>
            <a:rPr lang="de-DE" sz="1800" kern="1200" dirty="0"/>
            <a:t> [GBT], </a:t>
          </a:r>
          <a:r>
            <a:rPr lang="de-DE" sz="1800" kern="1200" dirty="0" err="1"/>
            <a:t>fTrace</a:t>
          </a:r>
          <a:r>
            <a:rPr lang="de-DE" sz="1800" kern="1200" dirty="0"/>
            <a:t>)</a:t>
          </a:r>
        </a:p>
      </dsp:txBody>
      <dsp:txXfrm>
        <a:off x="875812" y="2343108"/>
        <a:ext cx="9580062" cy="669409"/>
      </dsp:txXfrm>
    </dsp:sp>
    <dsp:sp modelId="{4D5AFE75-8BA8-DF42-A7C2-36B7C17AB284}">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E239B-21DD-DE48-A5F0-B9C93BDD60E0}">
      <dsp:nvSpPr>
        <dsp:cNvPr id="0" name=""/>
        <dsp:cNvSpPr/>
      </dsp:nvSpPr>
      <dsp:spPr>
        <a:xfrm>
          <a:off x="492024" y="3347397"/>
          <a:ext cx="9963850" cy="66940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Defizite (Systembrüche, Schutz vor Manipulation)</a:t>
          </a:r>
        </a:p>
      </dsp:txBody>
      <dsp:txXfrm>
        <a:off x="492024" y="3347397"/>
        <a:ext cx="9963850" cy="669409"/>
      </dsp:txXfrm>
    </dsp:sp>
    <dsp:sp modelId="{F2E76322-B002-F34B-BBA0-623FFE9A0264}">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EC8E5-78AA-DA41-8831-D03045EB496C}">
      <dsp:nvSpPr>
        <dsp:cNvPr id="0" name=""/>
        <dsp:cNvSpPr/>
      </dsp:nvSpPr>
      <dsp:spPr>
        <a:xfrm>
          <a:off x="78810" y="3129"/>
          <a:ext cx="3311797" cy="132471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Identifikation verwandter Arbeiten</a:t>
          </a:r>
        </a:p>
      </dsp:txBody>
      <dsp:txXfrm>
        <a:off x="741170" y="3129"/>
        <a:ext cx="1987078" cy="1324719"/>
      </dsp:txXfrm>
    </dsp:sp>
    <dsp:sp modelId="{91D155F0-689F-0945-9E87-24CF7661FE2F}">
      <dsp:nvSpPr>
        <dsp:cNvPr id="0" name=""/>
        <dsp:cNvSpPr/>
      </dsp:nvSpPr>
      <dsp:spPr>
        <a:xfrm>
          <a:off x="2960074" y="115730"/>
          <a:ext cx="2748792" cy="109951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Menschen</a:t>
          </a:r>
        </a:p>
      </dsp:txBody>
      <dsp:txXfrm>
        <a:off x="3509832" y="115730"/>
        <a:ext cx="1649276" cy="1099516"/>
      </dsp:txXfrm>
    </dsp:sp>
    <dsp:sp modelId="{9ACC84D8-5AC5-6341-95E7-0CCF4C8437A9}">
      <dsp:nvSpPr>
        <dsp:cNvPr id="0" name=""/>
        <dsp:cNvSpPr/>
      </dsp:nvSpPr>
      <dsp:spPr>
        <a:xfrm>
          <a:off x="5324035" y="115730"/>
          <a:ext cx="2748792" cy="1099516"/>
        </a:xfrm>
        <a:prstGeom prst="chevron">
          <a:avLst/>
        </a:prstGeom>
        <a:solidFill>
          <a:schemeClr val="accent5">
            <a:tint val="40000"/>
            <a:alpha val="90000"/>
            <a:hueOff val="-842470"/>
            <a:satOff val="-2854"/>
            <a:lumOff val="-366"/>
            <a:alphaOff val="0"/>
          </a:schemeClr>
        </a:solidFill>
        <a:ln w="12700" cap="flat" cmpd="sng" algn="ctr">
          <a:solidFill>
            <a:schemeClr val="accent5">
              <a:tint val="40000"/>
              <a:alpha val="90000"/>
              <a:hueOff val="-842470"/>
              <a:satOff val="-2854"/>
              <a:lumOff val="-3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Organisationssysteme</a:t>
          </a:r>
        </a:p>
      </dsp:txBody>
      <dsp:txXfrm>
        <a:off x="5873793" y="115730"/>
        <a:ext cx="1649276" cy="1099516"/>
      </dsp:txXfrm>
    </dsp:sp>
    <dsp:sp modelId="{1C972059-E389-4147-AE83-339A62BF0E64}">
      <dsp:nvSpPr>
        <dsp:cNvPr id="0" name=""/>
        <dsp:cNvSpPr/>
      </dsp:nvSpPr>
      <dsp:spPr>
        <a:xfrm>
          <a:off x="7687997" y="115730"/>
          <a:ext cx="2748792" cy="1099516"/>
        </a:xfrm>
        <a:prstGeom prst="chevron">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Technische Systeme</a:t>
          </a:r>
        </a:p>
      </dsp:txBody>
      <dsp:txXfrm>
        <a:off x="8237755" y="115730"/>
        <a:ext cx="1649276" cy="1099516"/>
      </dsp:txXfrm>
    </dsp:sp>
    <dsp:sp modelId="{E367EB15-05BD-4847-B38A-2402BB3F2831}">
      <dsp:nvSpPr>
        <dsp:cNvPr id="0" name=""/>
        <dsp:cNvSpPr/>
      </dsp:nvSpPr>
      <dsp:spPr>
        <a:xfrm>
          <a:off x="78810" y="1513309"/>
          <a:ext cx="3311797" cy="1324719"/>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Anforderungserhebung und –</a:t>
          </a:r>
          <a:r>
            <a:rPr lang="de-DE" sz="1500" kern="1200" dirty="0" err="1"/>
            <a:t>analyse</a:t>
          </a:r>
          <a:endParaRPr lang="de-DE" sz="1500" kern="1200" dirty="0"/>
        </a:p>
      </dsp:txBody>
      <dsp:txXfrm>
        <a:off x="741170" y="1513309"/>
        <a:ext cx="1987078" cy="1324719"/>
      </dsp:txXfrm>
    </dsp:sp>
    <dsp:sp modelId="{C5F4B491-C5EC-C44A-9FD7-72AAEE13CD1C}">
      <dsp:nvSpPr>
        <dsp:cNvPr id="0" name=""/>
        <dsp:cNvSpPr/>
      </dsp:nvSpPr>
      <dsp:spPr>
        <a:xfrm>
          <a:off x="2960074" y="1625910"/>
          <a:ext cx="2748792" cy="1099516"/>
        </a:xfrm>
        <a:prstGeom prst="chevron">
          <a:avLst/>
        </a:prstGeom>
        <a:solidFill>
          <a:schemeClr val="accent5">
            <a:tint val="40000"/>
            <a:alpha val="90000"/>
            <a:hueOff val="-2527411"/>
            <a:satOff val="-8562"/>
            <a:lumOff val="-1098"/>
            <a:alphaOff val="0"/>
          </a:schemeClr>
        </a:solidFill>
        <a:ln w="12700" cap="flat" cmpd="sng" algn="ctr">
          <a:solidFill>
            <a:schemeClr val="accent5">
              <a:tint val="40000"/>
              <a:alpha val="90000"/>
              <a:hueOff val="-2527411"/>
              <a:satOff val="-8562"/>
              <a:lumOff val="-1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Funktional</a:t>
          </a:r>
        </a:p>
      </dsp:txBody>
      <dsp:txXfrm>
        <a:off x="3509832" y="1625910"/>
        <a:ext cx="1649276" cy="1099516"/>
      </dsp:txXfrm>
    </dsp:sp>
    <dsp:sp modelId="{E71BF68D-C03B-5B42-98BB-8E0E48845CE9}">
      <dsp:nvSpPr>
        <dsp:cNvPr id="0" name=""/>
        <dsp:cNvSpPr/>
      </dsp:nvSpPr>
      <dsp:spPr>
        <a:xfrm>
          <a:off x="5324035" y="1625910"/>
          <a:ext cx="2748792" cy="1099516"/>
        </a:xfrm>
        <a:prstGeom prst="chevron">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Qualitativ</a:t>
          </a:r>
        </a:p>
      </dsp:txBody>
      <dsp:txXfrm>
        <a:off x="5873793" y="1625910"/>
        <a:ext cx="1649276" cy="1099516"/>
      </dsp:txXfrm>
    </dsp:sp>
    <dsp:sp modelId="{52729DC3-CAF5-A745-9C88-19E3052F4FAC}">
      <dsp:nvSpPr>
        <dsp:cNvPr id="0" name=""/>
        <dsp:cNvSpPr/>
      </dsp:nvSpPr>
      <dsp:spPr>
        <a:xfrm>
          <a:off x="7687997" y="1625910"/>
          <a:ext cx="2748792" cy="1099516"/>
        </a:xfrm>
        <a:prstGeom prst="chevron">
          <a:avLst/>
        </a:prstGeom>
        <a:solidFill>
          <a:schemeClr val="accent5">
            <a:tint val="40000"/>
            <a:alpha val="90000"/>
            <a:hueOff val="-4212351"/>
            <a:satOff val="-14270"/>
            <a:lumOff val="-1830"/>
            <a:alphaOff val="0"/>
          </a:schemeClr>
        </a:solidFill>
        <a:ln w="12700" cap="flat" cmpd="sng" algn="ctr">
          <a:solidFill>
            <a:schemeClr val="accent5">
              <a:tint val="40000"/>
              <a:alpha val="90000"/>
              <a:hueOff val="-4212351"/>
              <a:satOff val="-14270"/>
              <a:lumOff val="-18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Rahmenbedingungen</a:t>
          </a:r>
        </a:p>
      </dsp:txBody>
      <dsp:txXfrm>
        <a:off x="8237755" y="1625910"/>
        <a:ext cx="1649276" cy="1099516"/>
      </dsp:txXfrm>
    </dsp:sp>
    <dsp:sp modelId="{7D9BE3B8-1B59-0B4F-BBB2-E93444EE3C2C}">
      <dsp:nvSpPr>
        <dsp:cNvPr id="0" name=""/>
        <dsp:cNvSpPr/>
      </dsp:nvSpPr>
      <dsp:spPr>
        <a:xfrm>
          <a:off x="78810" y="3023489"/>
          <a:ext cx="3311797" cy="1324719"/>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Prozessaufnahme     und –</a:t>
          </a:r>
          <a:r>
            <a:rPr lang="de-DE" sz="1500" kern="1200" dirty="0" err="1"/>
            <a:t>analyse</a:t>
          </a:r>
          <a:endParaRPr lang="de-DE" sz="1500" kern="1200" dirty="0"/>
        </a:p>
      </dsp:txBody>
      <dsp:txXfrm>
        <a:off x="741170" y="3023489"/>
        <a:ext cx="1987078" cy="1324719"/>
      </dsp:txXfrm>
    </dsp:sp>
    <dsp:sp modelId="{E3422193-F42D-F74B-8827-8B8E4785736A}">
      <dsp:nvSpPr>
        <dsp:cNvPr id="0" name=""/>
        <dsp:cNvSpPr/>
      </dsp:nvSpPr>
      <dsp:spPr>
        <a:xfrm>
          <a:off x="2960074" y="3136090"/>
          <a:ext cx="2748792" cy="1099516"/>
        </a:xfrm>
        <a:prstGeom prst="chevron">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Schwachstellenanalyse des Ist-Prozess</a:t>
          </a:r>
        </a:p>
      </dsp:txBody>
      <dsp:txXfrm>
        <a:off x="3509832" y="3136090"/>
        <a:ext cx="1649276" cy="1099516"/>
      </dsp:txXfrm>
    </dsp:sp>
    <dsp:sp modelId="{8BA3A9A4-55AF-F248-B628-24DE2D9AC249}">
      <dsp:nvSpPr>
        <dsp:cNvPr id="0" name=""/>
        <dsp:cNvSpPr/>
      </dsp:nvSpPr>
      <dsp:spPr>
        <a:xfrm>
          <a:off x="5324035" y="3136090"/>
          <a:ext cx="2748792" cy="1099516"/>
        </a:xfrm>
        <a:prstGeom prst="chevron">
          <a:avLst/>
        </a:prstGeom>
        <a:solidFill>
          <a:schemeClr val="accent5">
            <a:tint val="40000"/>
            <a:alpha val="90000"/>
            <a:hueOff val="-5897292"/>
            <a:satOff val="-19978"/>
            <a:lumOff val="-2562"/>
            <a:alphaOff val="0"/>
          </a:schemeClr>
        </a:solidFill>
        <a:ln w="12700" cap="flat" cmpd="sng" algn="ctr">
          <a:solidFill>
            <a:schemeClr val="accent5">
              <a:tint val="40000"/>
              <a:alpha val="90000"/>
              <a:hueOff val="-5897292"/>
              <a:satOff val="-19978"/>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Optimierungspotentiale aufdecken</a:t>
          </a:r>
        </a:p>
      </dsp:txBody>
      <dsp:txXfrm>
        <a:off x="5873793" y="3136090"/>
        <a:ext cx="1649276" cy="1099516"/>
      </dsp:txXfrm>
    </dsp:sp>
    <dsp:sp modelId="{E2CE52C9-35EE-584C-AE0B-368526C5E085}">
      <dsp:nvSpPr>
        <dsp:cNvPr id="0" name=""/>
        <dsp:cNvSpPr/>
      </dsp:nvSpPr>
      <dsp:spPr>
        <a:xfrm>
          <a:off x="7687997" y="3136090"/>
          <a:ext cx="2748792" cy="1099516"/>
        </a:xfrm>
        <a:prstGeom prst="chevron">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Modellierung eines Soll-Prozess bei Einsatz von Blockchain-Technologie</a:t>
          </a:r>
        </a:p>
      </dsp:txBody>
      <dsp:txXfrm>
        <a:off x="8237755" y="3136090"/>
        <a:ext cx="1649276" cy="1099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2723E-78D2-DE4B-B79D-747562465EC4}">
      <dsp:nvSpPr>
        <dsp:cNvPr id="0" name=""/>
        <dsp:cNvSpPr/>
      </dsp:nvSpPr>
      <dsp:spPr>
        <a:xfrm>
          <a:off x="4877" y="1607785"/>
          <a:ext cx="2839417" cy="113576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SWOT-Analyse als Vorbereitung einer Nutzwertanalyse</a:t>
          </a:r>
        </a:p>
      </dsp:txBody>
      <dsp:txXfrm>
        <a:off x="572760" y="1607785"/>
        <a:ext cx="1703651" cy="1135766"/>
      </dsp:txXfrm>
    </dsp:sp>
    <dsp:sp modelId="{67AB0214-8288-7D43-851F-C0459EE2938F}">
      <dsp:nvSpPr>
        <dsp:cNvPr id="0" name=""/>
        <dsp:cNvSpPr/>
      </dsp:nvSpPr>
      <dsp:spPr>
        <a:xfrm>
          <a:off x="2560353" y="1607785"/>
          <a:ext cx="2839417" cy="1135766"/>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Ableitung eines Systementwurfs</a:t>
          </a:r>
        </a:p>
      </dsp:txBody>
      <dsp:txXfrm>
        <a:off x="3128236" y="1607785"/>
        <a:ext cx="1703651" cy="1135766"/>
      </dsp:txXfrm>
    </dsp:sp>
    <dsp:sp modelId="{9C57173D-3470-3846-AB86-16243F4DB4D6}">
      <dsp:nvSpPr>
        <dsp:cNvPr id="0" name=""/>
        <dsp:cNvSpPr/>
      </dsp:nvSpPr>
      <dsp:spPr>
        <a:xfrm>
          <a:off x="5115829" y="1607785"/>
          <a:ext cx="2839417" cy="1135766"/>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Entwicklung eines Prototyps</a:t>
          </a:r>
        </a:p>
      </dsp:txBody>
      <dsp:txXfrm>
        <a:off x="5683712" y="1607785"/>
        <a:ext cx="1703651" cy="1135766"/>
      </dsp:txXfrm>
    </dsp:sp>
    <dsp:sp modelId="{1826387E-1A81-0E49-9EBC-BA691D09D888}">
      <dsp:nvSpPr>
        <dsp:cNvPr id="0" name=""/>
        <dsp:cNvSpPr/>
      </dsp:nvSpPr>
      <dsp:spPr>
        <a:xfrm>
          <a:off x="7671304" y="1607785"/>
          <a:ext cx="2839417" cy="1135766"/>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Evaluation des Prototyps durch Experteninterview</a:t>
          </a:r>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38155-5A67-4FD1-A014-A5D9CC4B587B}" type="datetimeFigureOut">
              <a:rPr lang="de-DE" smtClean="0"/>
              <a:t>22.03.19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3863A-55DF-406D-9090-99FB7DA3C2A7}" type="slidenum">
              <a:rPr lang="de-DE" smtClean="0"/>
              <a:t>‹Nr.›</a:t>
            </a:fld>
            <a:endParaRPr lang="de-DE"/>
          </a:p>
        </p:txBody>
      </p:sp>
    </p:spTree>
    <p:extLst>
      <p:ext uri="{BB962C8B-B14F-4D97-AF65-F5344CB8AC3E}">
        <p14:creationId xmlns:p14="http://schemas.microsoft.com/office/powerpoint/2010/main" val="413496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Einsteigen möchte ich mit einem Zitat von Dr. Josef </a:t>
            </a:r>
            <a:r>
              <a:rPr lang="de-DE" dirty="0" err="1"/>
              <a:t>Efken</a:t>
            </a:r>
            <a:r>
              <a:rPr lang="de-DE" dirty="0"/>
              <a:t> aus einem Positionspapier zur „aktuellen Situation der Fleischerzeugung und Fleischwirtschaft in Deutschland“.</a:t>
            </a:r>
          </a:p>
          <a:p>
            <a:r>
              <a:rPr lang="de-DE" dirty="0"/>
              <a:t>Zitat lesen</a:t>
            </a:r>
          </a:p>
          <a:p>
            <a:r>
              <a:rPr lang="de-DE" dirty="0"/>
              <a:t>Den Zahlen kann man entnehmen, dass die Fleischindustrie schon wichtig ist.</a:t>
            </a:r>
          </a:p>
        </p:txBody>
      </p:sp>
      <p:sp>
        <p:nvSpPr>
          <p:cNvPr id="4" name="Foliennummernplatzhalter 3"/>
          <p:cNvSpPr>
            <a:spLocks noGrp="1"/>
          </p:cNvSpPr>
          <p:nvPr>
            <p:ph type="sldNum" sz="quarter" idx="5"/>
          </p:nvPr>
        </p:nvSpPr>
        <p:spPr/>
        <p:txBody>
          <a:bodyPr/>
          <a:lstStyle/>
          <a:p>
            <a:fld id="{03B3863A-55DF-406D-9090-99FB7DA3C2A7}" type="slidenum">
              <a:rPr lang="de-DE" smtClean="0"/>
              <a:t>2</a:t>
            </a:fld>
            <a:endParaRPr lang="de-DE"/>
          </a:p>
        </p:txBody>
      </p:sp>
    </p:spTree>
    <p:extLst>
      <p:ext uri="{BB962C8B-B14F-4D97-AF65-F5344CB8AC3E}">
        <p14:creationId xmlns:p14="http://schemas.microsoft.com/office/powerpoint/2010/main" val="2798273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Umso wichtiger ist es sich das Thema Lebensmittelsicherheit mal genauer anzuschauen.</a:t>
            </a:r>
          </a:p>
          <a:p>
            <a:endParaRPr lang="de-DE" dirty="0"/>
          </a:p>
          <a:p>
            <a:r>
              <a:rPr lang="de-DE" dirty="0"/>
              <a:t>Lebensmittelsicherheit ist mittlerweile immer wichtiger für die gesamte Lebensbranche.</a:t>
            </a:r>
          </a:p>
          <a:p>
            <a:endParaRPr lang="de-DE" dirty="0"/>
          </a:p>
          <a:p>
            <a:r>
              <a:rPr lang="de-DE" dirty="0"/>
              <a:t>Zum einen steigt der öffentliche Druck kontinuierlich durch die ganzen Skandale die wir in der Vergangenheit schon erlebt haben.</a:t>
            </a:r>
          </a:p>
          <a:p>
            <a:r>
              <a:rPr lang="de-DE" dirty="0"/>
              <a:t>Zum anderen gilt es für die Branche auch die EU-Verordnung 178/02 umzusetzen, die soviel besagt wie, das jeder </a:t>
            </a:r>
            <a:r>
              <a:rPr lang="de-DE" dirty="0" err="1"/>
              <a:t>akteur</a:t>
            </a:r>
            <a:r>
              <a:rPr lang="de-DE" dirty="0"/>
              <a:t> der lieferkette lückenlos nachweisen können muss von wem er seine waren erhalten bzw. an wen er seine </a:t>
            </a:r>
            <a:r>
              <a:rPr lang="de-DE" dirty="0" err="1"/>
              <a:t>produkte</a:t>
            </a:r>
            <a:r>
              <a:rPr lang="de-DE" dirty="0"/>
              <a:t>/waren weitergegeben hat.</a:t>
            </a:r>
          </a:p>
          <a:p>
            <a:r>
              <a:rPr lang="de-DE" dirty="0"/>
              <a:t>Außerdem ist offen gelebte Lebensmittelsicherheit durch Kennzeichnungen am Endprodukt selbst ein klarer Wettbewerbsvorteil </a:t>
            </a:r>
            <a:r>
              <a:rPr lang="de-DE" dirty="0" err="1"/>
              <a:t>ggü</a:t>
            </a:r>
            <a:r>
              <a:rPr lang="de-DE" dirty="0"/>
              <a:t>. anderen Marktteilnehmer. Produkte mit „Bio“ Siegel oder dergleichen sind aus den Regalen ja kaum noch wegzudenken.</a:t>
            </a:r>
          </a:p>
          <a:p>
            <a:r>
              <a:rPr lang="de-DE" dirty="0"/>
              <a:t>Man versucht dem Endkunden sozusagen vom Erzeuger bis auf den Teller des Konsumenten eine lückenlose Nachweiskette mit dem Produkt zu liefern. Eine Art „Checkheft“ für Lebensmittel, sodass ich auch darauf vertrauen kann, dass meine Salami aus glücklichen Rindern oder Schweinen gefertigt wurde und auf dem Weg in meinen Lebensmittelmarkt des Vertrauens alle Standards etc. eingehalten wurden.</a:t>
            </a:r>
          </a:p>
          <a:p>
            <a:endParaRPr lang="de-DE" dirty="0"/>
          </a:p>
          <a:p>
            <a:r>
              <a:rPr lang="de-DE" dirty="0"/>
              <a:t>Relativ komplexer Prozess, da – Beispiel Salami – sehr viele Akteure daran beteiligt sind vom Mäster, über die Schlachtung und Zerlegung bis hin zum Groß- und Einzelhandel.</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3</a:t>
            </a:fld>
            <a:endParaRPr lang="de-DE"/>
          </a:p>
        </p:txBody>
      </p:sp>
    </p:spTree>
    <p:extLst>
      <p:ext uri="{BB962C8B-B14F-4D97-AF65-F5344CB8AC3E}">
        <p14:creationId xmlns:p14="http://schemas.microsoft.com/office/powerpoint/2010/main" val="300866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4</a:t>
            </a:fld>
            <a:endParaRPr lang="de-DE"/>
          </a:p>
        </p:txBody>
      </p:sp>
    </p:spTree>
    <p:extLst>
      <p:ext uri="{BB962C8B-B14F-4D97-AF65-F5344CB8AC3E}">
        <p14:creationId xmlns:p14="http://schemas.microsoft.com/office/powerpoint/2010/main" val="36334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5</a:t>
            </a:fld>
            <a:endParaRPr lang="de-DE"/>
          </a:p>
        </p:txBody>
      </p:sp>
    </p:spTree>
    <p:extLst>
      <p:ext uri="{BB962C8B-B14F-4D97-AF65-F5344CB8AC3E}">
        <p14:creationId xmlns:p14="http://schemas.microsoft.com/office/powerpoint/2010/main" val="99504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Also was sind die Probleme im Zusammenspiel von Fleischwarenindustrie und Blockchain Technologie?</a:t>
            </a:r>
          </a:p>
          <a:p>
            <a:endParaRPr lang="de-DE" dirty="0"/>
          </a:p>
          <a:p>
            <a:r>
              <a:rPr lang="de-DE" dirty="0"/>
              <a:t>Die Fleischwarenindustrie hat ein bestreben die EU-Verordnung 178/02 zu erfüllen, und dies wird bei einem globalen Markt sicher nicht mit Handarbeit sondern durch </a:t>
            </a:r>
            <a:r>
              <a:rPr lang="de-DE" dirty="0" err="1"/>
              <a:t>computergestütze</a:t>
            </a:r>
            <a:r>
              <a:rPr lang="de-DE" dirty="0"/>
              <a:t> Systeme erfolgen.</a:t>
            </a:r>
          </a:p>
          <a:p>
            <a:endParaRPr lang="de-DE" dirty="0"/>
          </a:p>
          <a:p>
            <a:r>
              <a:rPr lang="de-DE" dirty="0"/>
              <a:t>Identifiziert wurden diese Probleme u.a. bei meinem Praxispartner Westfleisch (2. größter Fleischwarenproduzent in Europa). In der Vergangenheit wurde ein zentraler Ansatz verfolgt unter allen Akteuren der Lieferkette.</a:t>
            </a:r>
          </a:p>
          <a:p>
            <a:r>
              <a:rPr lang="de-DE" dirty="0"/>
              <a:t>D.h. jeder Teilnehmer egal ob ein Landwirt oder ein Schlachtbetrieb, hat seine eigene Datenverwaltung aufgebaut und versucht seinem Kunden bzw. Lieferanten die benötigten Informationen darüber zukommen zu lassen. Konkret sieht das dann so aus, dass ein Landwirt (der ja keine großen ERP Systeme unterhält), die Daten irgendwie aus seinem System extrahiert und seinem Kunden (Schlachtbetrieb, Logistik) in der gewünschten Form übergibt. Beim Praxispartner Westfleisch (die horizontal stark integriert sind) kommt ein System von SAP namens Global Batch </a:t>
            </a:r>
            <a:r>
              <a:rPr lang="de-DE" dirty="0" err="1"/>
              <a:t>Traceability</a:t>
            </a:r>
            <a:r>
              <a:rPr lang="de-DE" dirty="0"/>
              <a:t> – kurz GBT – zum Einsatz. Darin lassen sich Chargen, Produkte und Geschäftspartner bereits verwalten und visuell darstellen in einem Graph Modell. Sämtliche Informationen die das System dafür benötigt, kommen über Schnittstellen rein im </a:t>
            </a:r>
            <a:r>
              <a:rPr lang="de-DE" dirty="0" err="1"/>
              <a:t>Idoc</a:t>
            </a:r>
            <a:r>
              <a:rPr lang="de-DE" dirty="0"/>
              <a:t> bzw. XML Format. Jetzt hat aber nicht jeder Vor- oder </a:t>
            </a:r>
            <a:r>
              <a:rPr lang="de-DE" dirty="0" err="1"/>
              <a:t>Nachgänger</a:t>
            </a:r>
            <a:r>
              <a:rPr lang="de-DE" dirty="0"/>
              <a:t> von Westfleisch auch eine </a:t>
            </a:r>
            <a:r>
              <a:rPr lang="de-DE" dirty="0" err="1"/>
              <a:t>Idoc</a:t>
            </a:r>
            <a:r>
              <a:rPr lang="de-DE" dirty="0"/>
              <a:t> oder XML Schnittstelle in seinem System oder hat den direkt </a:t>
            </a:r>
            <a:r>
              <a:rPr lang="de-DE" dirty="0" err="1"/>
              <a:t>zugang</a:t>
            </a:r>
            <a:r>
              <a:rPr lang="de-DE" dirty="0"/>
              <a:t> zu seinen Systemen nicht gestattet. Also passiert die Datenübertragung an dieser Stelle teilweise von händisch oder halb-automatisch. Was konkret bedeutet an dieser stelle besteht kein </a:t>
            </a:r>
            <a:r>
              <a:rPr lang="de-DE" dirty="0" err="1"/>
              <a:t>schutz</a:t>
            </a:r>
            <a:r>
              <a:rPr lang="de-DE" dirty="0"/>
              <a:t> vor </a:t>
            </a:r>
            <a:r>
              <a:rPr lang="de-DE" dirty="0" err="1"/>
              <a:t>manipulation</a:t>
            </a:r>
            <a:r>
              <a:rPr lang="de-DE" dirty="0"/>
              <a:t> und die vertrauenskette könnte gebrochen werden und ein </a:t>
            </a:r>
            <a:r>
              <a:rPr lang="de-DE" dirty="0" err="1"/>
              <a:t>endverbräucher</a:t>
            </a:r>
            <a:r>
              <a:rPr lang="de-DE" dirty="0"/>
              <a:t> würde das nicht ohne weiteres mitbekommen.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6</a:t>
            </a:fld>
            <a:endParaRPr lang="de-DE"/>
          </a:p>
        </p:txBody>
      </p:sp>
    </p:spTree>
    <p:extLst>
      <p:ext uri="{BB962C8B-B14F-4D97-AF65-F5344CB8AC3E}">
        <p14:creationId xmlns:p14="http://schemas.microsoft.com/office/powerpoint/2010/main" val="281914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konnte ich diese forschungsfrage ableiten.</a:t>
            </a:r>
          </a:p>
          <a:p>
            <a:endParaRPr lang="de-DE" dirty="0"/>
          </a:p>
          <a:p>
            <a:r>
              <a:rPr lang="de-DE" dirty="0"/>
              <a:t>vorlesen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7</a:t>
            </a:fld>
            <a:endParaRPr lang="de-DE"/>
          </a:p>
        </p:txBody>
      </p:sp>
    </p:spTree>
    <p:extLst>
      <p:ext uri="{BB962C8B-B14F-4D97-AF65-F5344CB8AC3E}">
        <p14:creationId xmlns:p14="http://schemas.microsoft.com/office/powerpoint/2010/main" val="375850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um die beschriebenen </a:t>
            </a:r>
            <a:r>
              <a:rPr lang="de-DE" dirty="0" err="1"/>
              <a:t>probleme</a:t>
            </a:r>
            <a:r>
              <a:rPr lang="de-DE" dirty="0"/>
              <a:t> bearbeiten zu können habe ich mich dafür entschieden nach dem design </a:t>
            </a:r>
            <a:r>
              <a:rPr lang="de-DE" dirty="0" err="1"/>
              <a:t>science</a:t>
            </a:r>
            <a:r>
              <a:rPr lang="de-DE" dirty="0"/>
              <a:t> </a:t>
            </a:r>
            <a:r>
              <a:rPr lang="de-DE" dirty="0" err="1"/>
              <a:t>ansatz</a:t>
            </a:r>
            <a:r>
              <a:rPr lang="de-DE" dirty="0"/>
              <a:t> nach </a:t>
            </a:r>
            <a:r>
              <a:rPr lang="de-DE" dirty="0" err="1"/>
              <a:t>hevner</a:t>
            </a:r>
            <a:r>
              <a:rPr lang="de-DE" dirty="0"/>
              <a:t> vorzugehen.</a:t>
            </a:r>
          </a:p>
          <a:p>
            <a:endParaRPr lang="de-DE" dirty="0"/>
          </a:p>
          <a:p>
            <a:r>
              <a:rPr lang="de-DE" dirty="0"/>
              <a:t>Dieser </a:t>
            </a:r>
            <a:r>
              <a:rPr lang="de-DE" dirty="0" err="1"/>
              <a:t>ansatz</a:t>
            </a:r>
            <a:r>
              <a:rPr lang="de-DE" dirty="0"/>
              <a:t> besteht im </a:t>
            </a:r>
            <a:r>
              <a:rPr lang="de-DE" dirty="0" err="1"/>
              <a:t>grunde</a:t>
            </a:r>
            <a:r>
              <a:rPr lang="de-DE" dirty="0"/>
              <a:t> aus 3 </a:t>
            </a:r>
            <a:r>
              <a:rPr lang="de-DE" dirty="0" err="1"/>
              <a:t>zyklen</a:t>
            </a:r>
            <a:r>
              <a:rPr lang="de-DE" dirty="0"/>
              <a:t> die iterativ durchlaufen werden.</a:t>
            </a:r>
          </a:p>
          <a:p>
            <a:endParaRPr lang="de-DE" dirty="0"/>
          </a:p>
          <a:p>
            <a:r>
              <a:rPr lang="de-DE" dirty="0"/>
              <a:t>Der </a:t>
            </a:r>
            <a:r>
              <a:rPr lang="de-DE" dirty="0" err="1"/>
              <a:t>relevanz</a:t>
            </a:r>
            <a:r>
              <a:rPr lang="de-DE" dirty="0"/>
              <a:t> </a:t>
            </a:r>
            <a:r>
              <a:rPr lang="de-DE" dirty="0" err="1"/>
              <a:t>zyklus</a:t>
            </a:r>
            <a:r>
              <a:rPr lang="de-DE" dirty="0"/>
              <a:t> betrachtet die </a:t>
            </a:r>
            <a:r>
              <a:rPr lang="de-DE" dirty="0" err="1"/>
              <a:t>umwelt</a:t>
            </a:r>
            <a:r>
              <a:rPr lang="de-DE" dirty="0"/>
              <a:t>, d.h. wie sieht meine </a:t>
            </a:r>
            <a:r>
              <a:rPr lang="de-DE" dirty="0" err="1"/>
              <a:t>anwendungsdomäne</a:t>
            </a:r>
            <a:r>
              <a:rPr lang="de-DE" dirty="0"/>
              <a:t> aus und was für </a:t>
            </a:r>
            <a:r>
              <a:rPr lang="de-DE" dirty="0" err="1"/>
              <a:t>probleme</a:t>
            </a:r>
            <a:r>
              <a:rPr lang="de-DE" dirty="0"/>
              <a:t> &amp; </a:t>
            </a:r>
            <a:r>
              <a:rPr lang="de-DE" dirty="0" err="1"/>
              <a:t>möglichkeiten</a:t>
            </a:r>
            <a:r>
              <a:rPr lang="de-DE" dirty="0"/>
              <a:t> habe ich hier. Dabei will ich zur </a:t>
            </a:r>
            <a:r>
              <a:rPr lang="de-DE" dirty="0" err="1"/>
              <a:t>bearbeitung</a:t>
            </a:r>
            <a:r>
              <a:rPr lang="de-DE" dirty="0"/>
              <a:t> der forschungsfragen hier bisherige </a:t>
            </a:r>
            <a:r>
              <a:rPr lang="de-DE" dirty="0" err="1"/>
              <a:t>supply</a:t>
            </a:r>
            <a:r>
              <a:rPr lang="de-DE" dirty="0"/>
              <a:t> </a:t>
            </a:r>
            <a:r>
              <a:rPr lang="de-DE" dirty="0" err="1"/>
              <a:t>chain</a:t>
            </a:r>
            <a:r>
              <a:rPr lang="de-DE" dirty="0"/>
              <a:t> </a:t>
            </a:r>
            <a:r>
              <a:rPr lang="de-DE" dirty="0" err="1"/>
              <a:t>systeme</a:t>
            </a:r>
            <a:r>
              <a:rPr lang="de-DE" dirty="0"/>
              <a:t> betrachten und auch den </a:t>
            </a:r>
            <a:r>
              <a:rPr lang="de-DE" dirty="0" err="1"/>
              <a:t>prozess</a:t>
            </a:r>
            <a:r>
              <a:rPr lang="de-DE" dirty="0"/>
              <a:t> der </a:t>
            </a:r>
            <a:r>
              <a:rPr lang="de-DE" dirty="0" err="1"/>
              <a:t>chargenrückverfolgung</a:t>
            </a:r>
            <a:r>
              <a:rPr lang="de-DE" dirty="0"/>
              <a:t>.</a:t>
            </a:r>
          </a:p>
          <a:p>
            <a:endParaRPr lang="de-DE" dirty="0"/>
          </a:p>
          <a:p>
            <a:r>
              <a:rPr lang="de-DE" dirty="0"/>
              <a:t>Im </a:t>
            </a:r>
            <a:r>
              <a:rPr lang="de-DE" dirty="0" err="1"/>
              <a:t>rigor</a:t>
            </a:r>
            <a:r>
              <a:rPr lang="de-DE" dirty="0"/>
              <a:t> </a:t>
            </a:r>
            <a:r>
              <a:rPr lang="de-DE" dirty="0" err="1"/>
              <a:t>zyklus</a:t>
            </a:r>
            <a:r>
              <a:rPr lang="de-DE" dirty="0"/>
              <a:t> wird sozusagen das </a:t>
            </a:r>
            <a:r>
              <a:rPr lang="de-DE" dirty="0" err="1"/>
              <a:t>fundament</a:t>
            </a:r>
            <a:r>
              <a:rPr lang="de-DE" dirty="0"/>
              <a:t> gelegt um abzusichern das das </a:t>
            </a:r>
            <a:r>
              <a:rPr lang="de-DE" dirty="0" err="1"/>
              <a:t>thema</a:t>
            </a:r>
            <a:r>
              <a:rPr lang="de-DE" dirty="0"/>
              <a:t> eine wissenschaftliche </a:t>
            </a:r>
            <a:r>
              <a:rPr lang="de-DE" dirty="0" err="1"/>
              <a:t>relevanz</a:t>
            </a:r>
            <a:r>
              <a:rPr lang="de-DE" dirty="0"/>
              <a:t> besitzt und das man an einer </a:t>
            </a:r>
            <a:r>
              <a:rPr lang="de-DE" dirty="0" err="1"/>
              <a:t>innovation</a:t>
            </a:r>
            <a:r>
              <a:rPr lang="de-DE" dirty="0"/>
              <a:t> und keinem </a:t>
            </a:r>
            <a:r>
              <a:rPr lang="de-DE" dirty="0" err="1"/>
              <a:t>replikat</a:t>
            </a:r>
            <a:r>
              <a:rPr lang="de-DE" dirty="0"/>
              <a:t> arbeitet.</a:t>
            </a:r>
          </a:p>
          <a:p>
            <a:endParaRPr lang="de-DE" dirty="0"/>
          </a:p>
          <a:p>
            <a:r>
              <a:rPr lang="de-DE" dirty="0"/>
              <a:t>Im design </a:t>
            </a:r>
            <a:r>
              <a:rPr lang="de-DE" dirty="0" err="1"/>
              <a:t>zyklus</a:t>
            </a:r>
            <a:r>
              <a:rPr lang="de-DE" dirty="0"/>
              <a:t> wird dann mit den </a:t>
            </a:r>
            <a:r>
              <a:rPr lang="de-DE" dirty="0" err="1"/>
              <a:t>informationen</a:t>
            </a:r>
            <a:r>
              <a:rPr lang="de-DE" dirty="0"/>
              <a:t> aus </a:t>
            </a:r>
            <a:r>
              <a:rPr lang="de-DE" dirty="0" err="1"/>
              <a:t>relevanz</a:t>
            </a:r>
            <a:r>
              <a:rPr lang="de-DE" dirty="0"/>
              <a:t> und </a:t>
            </a:r>
            <a:r>
              <a:rPr lang="de-DE" dirty="0" err="1"/>
              <a:t>rigor</a:t>
            </a:r>
            <a:r>
              <a:rPr lang="de-DE" dirty="0"/>
              <a:t> </a:t>
            </a:r>
            <a:r>
              <a:rPr lang="de-DE" dirty="0" err="1"/>
              <a:t>zyklus</a:t>
            </a:r>
            <a:r>
              <a:rPr lang="de-DE" dirty="0"/>
              <a:t> versucht ein design </a:t>
            </a:r>
            <a:r>
              <a:rPr lang="de-DE" dirty="0" err="1"/>
              <a:t>artefakt</a:t>
            </a:r>
            <a:r>
              <a:rPr lang="de-DE" dirty="0"/>
              <a:t> zu erzeugen und anschließend zu evaluieren.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8</a:t>
            </a:fld>
            <a:endParaRPr lang="de-DE"/>
          </a:p>
        </p:txBody>
      </p:sp>
    </p:spTree>
    <p:extLst>
      <p:ext uri="{BB962C8B-B14F-4D97-AF65-F5344CB8AC3E}">
        <p14:creationId xmlns:p14="http://schemas.microsoft.com/office/powerpoint/2010/main" val="3352926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4ABDD35-583D-411D-A665-F902A80D183C}"/>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467227" y="0"/>
            <a:ext cx="9637294" cy="6858000"/>
          </a:xfrm>
          <a:prstGeom prst="rect">
            <a:avLst/>
          </a:prstGeom>
        </p:spPr>
      </p:pic>
      <p:sp>
        <p:nvSpPr>
          <p:cNvPr id="2" name="Titel 1">
            <a:extLst>
              <a:ext uri="{FF2B5EF4-FFF2-40B4-BE49-F238E27FC236}">
                <a16:creationId xmlns:a16="http://schemas.microsoft.com/office/drawing/2014/main" id="{0A978931-65B1-4927-A8C8-50CFCCCAB74B}"/>
              </a:ext>
            </a:extLst>
          </p:cNvPr>
          <p:cNvSpPr>
            <a:spLocks noGrp="1"/>
          </p:cNvSpPr>
          <p:nvPr>
            <p:ph type="ctrTitle"/>
          </p:nvPr>
        </p:nvSpPr>
        <p:spPr>
          <a:xfrm>
            <a:off x="1883435" y="1204809"/>
            <a:ext cx="8425131" cy="2387600"/>
          </a:xfrm>
        </p:spPr>
        <p:txBody>
          <a:bodyPr anchor="b">
            <a:normAutofit/>
          </a:bodyPr>
          <a:lstStyle>
            <a:lvl1pPr algn="ctr">
              <a:defRPr sz="4400"/>
            </a:lvl1pPr>
          </a:lstStyle>
          <a:p>
            <a:r>
              <a:rPr lang="de-DE"/>
              <a:t>Mastertitelformat bearbeiten</a:t>
            </a:r>
            <a:endParaRPr lang="de-DE" dirty="0"/>
          </a:p>
        </p:txBody>
      </p:sp>
      <p:sp>
        <p:nvSpPr>
          <p:cNvPr id="3" name="Untertitel 2">
            <a:extLst>
              <a:ext uri="{FF2B5EF4-FFF2-40B4-BE49-F238E27FC236}">
                <a16:creationId xmlns:a16="http://schemas.microsoft.com/office/drawing/2014/main" id="{F323F5DC-77EA-4BFE-A45D-C5A70F0D52A4}"/>
              </a:ext>
            </a:extLst>
          </p:cNvPr>
          <p:cNvSpPr>
            <a:spLocks noGrp="1"/>
          </p:cNvSpPr>
          <p:nvPr>
            <p:ph type="subTitle" idx="1"/>
          </p:nvPr>
        </p:nvSpPr>
        <p:spPr>
          <a:xfrm>
            <a:off x="3002926" y="3620217"/>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1" name="Textfeld 10">
            <a:extLst>
              <a:ext uri="{FF2B5EF4-FFF2-40B4-BE49-F238E27FC236}">
                <a16:creationId xmlns:a16="http://schemas.microsoft.com/office/drawing/2014/main" id="{E6542871-22B9-49EA-9590-1F92661CFD2C}"/>
              </a:ext>
            </a:extLst>
          </p:cNvPr>
          <p:cNvSpPr txBox="1"/>
          <p:nvPr userDrawn="1"/>
        </p:nvSpPr>
        <p:spPr>
          <a:xfrm>
            <a:off x="277424" y="6488668"/>
            <a:ext cx="11637151" cy="369332"/>
          </a:xfrm>
          <a:prstGeom prst="rect">
            <a:avLst/>
          </a:prstGeom>
          <a:noFill/>
        </p:spPr>
        <p:txBody>
          <a:bodyPr wrap="square" rtlCol="0">
            <a:spAutoFit/>
          </a:bodyPr>
          <a:lstStyle/>
          <a:p>
            <a:pPr algn="ctr"/>
            <a:r>
              <a:rPr lang="de-DE" dirty="0">
                <a:solidFill>
                  <a:schemeClr val="bg1">
                    <a:lumMod val="65000"/>
                  </a:schemeClr>
                </a:solidFill>
                <a:latin typeface="Hind Light" panose="02000000000000000000" pitchFamily="2" charset="0"/>
                <a:cs typeface="Hind Light" panose="02000000000000000000" pitchFamily="2" charset="0"/>
              </a:rPr>
              <a:t>Carl von Ossietzky Universität Oldenburg | Very Large Business </a:t>
            </a:r>
            <a:r>
              <a:rPr lang="de-DE" dirty="0" err="1">
                <a:solidFill>
                  <a:schemeClr val="bg1">
                    <a:lumMod val="65000"/>
                  </a:schemeClr>
                </a:solidFill>
                <a:latin typeface="Hind Light" panose="02000000000000000000" pitchFamily="2" charset="0"/>
                <a:cs typeface="Hind Light" panose="02000000000000000000" pitchFamily="2" charset="0"/>
              </a:rPr>
              <a:t>Applications</a:t>
            </a:r>
            <a:r>
              <a:rPr lang="de-DE" dirty="0">
                <a:solidFill>
                  <a:schemeClr val="bg1">
                    <a:lumMod val="65000"/>
                  </a:schemeClr>
                </a:solidFill>
                <a:latin typeface="Hind Light" panose="02000000000000000000" pitchFamily="2" charset="0"/>
                <a:cs typeface="Hind Light" panose="02000000000000000000" pitchFamily="2" charset="0"/>
              </a:rPr>
              <a:t> | Nils Lutz</a:t>
            </a:r>
          </a:p>
        </p:txBody>
      </p:sp>
      <p:sp>
        <p:nvSpPr>
          <p:cNvPr id="14" name="Textplatzhalter 13">
            <a:extLst>
              <a:ext uri="{FF2B5EF4-FFF2-40B4-BE49-F238E27FC236}">
                <a16:creationId xmlns:a16="http://schemas.microsoft.com/office/drawing/2014/main" id="{871DCC8A-16C1-40F4-A1ED-8AF2705A8541}"/>
              </a:ext>
            </a:extLst>
          </p:cNvPr>
          <p:cNvSpPr>
            <a:spLocks noGrp="1"/>
          </p:cNvSpPr>
          <p:nvPr>
            <p:ph type="body" sz="quarter" idx="10" hasCustomPrompt="1"/>
          </p:nvPr>
        </p:nvSpPr>
        <p:spPr>
          <a:xfrm>
            <a:off x="4009232" y="5281164"/>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Veranstaltung</a:t>
            </a:r>
          </a:p>
        </p:txBody>
      </p:sp>
      <p:sp>
        <p:nvSpPr>
          <p:cNvPr id="15" name="Textplatzhalter 13">
            <a:extLst>
              <a:ext uri="{FF2B5EF4-FFF2-40B4-BE49-F238E27FC236}">
                <a16:creationId xmlns:a16="http://schemas.microsoft.com/office/drawing/2014/main" id="{97015462-1FB7-446C-BBDA-744CBBC8C56B}"/>
              </a:ext>
            </a:extLst>
          </p:cNvPr>
          <p:cNvSpPr>
            <a:spLocks noGrp="1"/>
          </p:cNvSpPr>
          <p:nvPr>
            <p:ph type="body" sz="quarter" idx="11" hasCustomPrompt="1"/>
          </p:nvPr>
        </p:nvSpPr>
        <p:spPr>
          <a:xfrm>
            <a:off x="4009232" y="5653191"/>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Referent</a:t>
            </a:r>
          </a:p>
        </p:txBody>
      </p:sp>
      <p:sp>
        <p:nvSpPr>
          <p:cNvPr id="16" name="Textplatzhalter 13">
            <a:extLst>
              <a:ext uri="{FF2B5EF4-FFF2-40B4-BE49-F238E27FC236}">
                <a16:creationId xmlns:a16="http://schemas.microsoft.com/office/drawing/2014/main" id="{66319767-900A-4417-B23B-A997E591C4F1}"/>
              </a:ext>
            </a:extLst>
          </p:cNvPr>
          <p:cNvSpPr>
            <a:spLocks noGrp="1"/>
          </p:cNvSpPr>
          <p:nvPr>
            <p:ph type="body" sz="quarter" idx="12" hasCustomPrompt="1"/>
          </p:nvPr>
        </p:nvSpPr>
        <p:spPr>
          <a:xfrm>
            <a:off x="4009232" y="6025218"/>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Datum</a:t>
            </a:r>
          </a:p>
        </p:txBody>
      </p:sp>
    </p:spTree>
    <p:extLst>
      <p:ext uri="{BB962C8B-B14F-4D97-AF65-F5344CB8AC3E}">
        <p14:creationId xmlns:p14="http://schemas.microsoft.com/office/powerpoint/2010/main" val="136203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22.03.19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pic>
        <p:nvPicPr>
          <p:cNvPr id="7" name="Grafik 6">
            <a:extLst>
              <a:ext uri="{FF2B5EF4-FFF2-40B4-BE49-F238E27FC236}">
                <a16:creationId xmlns:a16="http://schemas.microsoft.com/office/drawing/2014/main" id="{F9B5A47A-9CDC-41B7-A701-1E46B73EBE2A}"/>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
        <p:nvSpPr>
          <p:cNvPr id="10" name="Textfeld 9">
            <a:extLst>
              <a:ext uri="{FF2B5EF4-FFF2-40B4-BE49-F238E27FC236}">
                <a16:creationId xmlns:a16="http://schemas.microsoft.com/office/drawing/2014/main" id="{CB664D6E-9F41-49C1-9E7B-21686CEC4EC2}"/>
              </a:ext>
            </a:extLst>
          </p:cNvPr>
          <p:cNvSpPr txBox="1"/>
          <p:nvPr userDrawn="1"/>
        </p:nvSpPr>
        <p:spPr>
          <a:xfrm>
            <a:off x="1166206" y="1133497"/>
            <a:ext cx="9859588" cy="707886"/>
          </a:xfrm>
          <a:prstGeom prst="rect">
            <a:avLst/>
          </a:prstGeom>
          <a:noFill/>
        </p:spPr>
        <p:txBody>
          <a:bodyPr wrap="square" rtlCol="0">
            <a:spAutoFit/>
          </a:bodyPr>
          <a:lstStyle/>
          <a:p>
            <a:pPr algn="ctr"/>
            <a:r>
              <a:rPr lang="de-DE" sz="4000" dirty="0" err="1">
                <a:latin typeface="+mj-lt"/>
              </a:rPr>
              <a:t>Thank</a:t>
            </a:r>
            <a:r>
              <a:rPr lang="de-DE" sz="4000" dirty="0">
                <a:latin typeface="+mj-lt"/>
              </a:rPr>
              <a:t> </a:t>
            </a:r>
            <a:r>
              <a:rPr lang="de-DE" sz="4000" dirty="0" err="1">
                <a:latin typeface="+mj-lt"/>
              </a:rPr>
              <a:t>you</a:t>
            </a:r>
            <a:r>
              <a:rPr lang="de-DE" sz="4000" dirty="0">
                <a:latin typeface="+mj-lt"/>
              </a:rPr>
              <a:t> </a:t>
            </a:r>
            <a:r>
              <a:rPr lang="de-DE" sz="4000" dirty="0" err="1">
                <a:latin typeface="+mj-lt"/>
              </a:rPr>
              <a:t>for</a:t>
            </a:r>
            <a:r>
              <a:rPr lang="de-DE" sz="4000" dirty="0">
                <a:latin typeface="+mj-lt"/>
              </a:rPr>
              <a:t> </a:t>
            </a:r>
            <a:r>
              <a:rPr lang="de-DE" sz="4000" dirty="0" err="1">
                <a:latin typeface="+mj-lt"/>
              </a:rPr>
              <a:t>your</a:t>
            </a:r>
            <a:r>
              <a:rPr lang="de-DE" sz="4000" dirty="0">
                <a:latin typeface="+mj-lt"/>
              </a:rPr>
              <a:t> </a:t>
            </a:r>
            <a:r>
              <a:rPr lang="de-DE" sz="4000" dirty="0" err="1">
                <a:latin typeface="+mj-lt"/>
              </a:rPr>
              <a:t>kind</a:t>
            </a:r>
            <a:r>
              <a:rPr lang="de-DE" sz="4000" dirty="0">
                <a:latin typeface="+mj-lt"/>
              </a:rPr>
              <a:t> </a:t>
            </a:r>
            <a:r>
              <a:rPr lang="de-DE" sz="4000" dirty="0" err="1">
                <a:latin typeface="+mj-lt"/>
              </a:rPr>
              <a:t>attention</a:t>
            </a:r>
            <a:r>
              <a:rPr lang="de-DE" sz="4000" dirty="0">
                <a:latin typeface="+mj-lt"/>
              </a:rPr>
              <a:t>.</a:t>
            </a:r>
          </a:p>
        </p:txBody>
      </p:sp>
      <p:sp>
        <p:nvSpPr>
          <p:cNvPr id="11" name="Textfeld 10">
            <a:extLst>
              <a:ext uri="{FF2B5EF4-FFF2-40B4-BE49-F238E27FC236}">
                <a16:creationId xmlns:a16="http://schemas.microsoft.com/office/drawing/2014/main" id="{ECDB1CCA-56D6-4835-9160-746FB51C6459}"/>
              </a:ext>
            </a:extLst>
          </p:cNvPr>
          <p:cNvSpPr txBox="1"/>
          <p:nvPr userDrawn="1"/>
        </p:nvSpPr>
        <p:spPr>
          <a:xfrm>
            <a:off x="3656074" y="1949104"/>
            <a:ext cx="487986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Are </a:t>
            </a:r>
            <a:r>
              <a:rPr lang="de-DE" sz="3000" dirty="0" err="1">
                <a:solidFill>
                  <a:schemeClr val="bg1">
                    <a:lumMod val="65000"/>
                  </a:schemeClr>
                </a:solidFill>
                <a:latin typeface="+mj-lt"/>
              </a:rPr>
              <a:t>there</a:t>
            </a:r>
            <a:r>
              <a:rPr lang="de-DE" sz="3000" dirty="0">
                <a:solidFill>
                  <a:schemeClr val="bg1">
                    <a:lumMod val="65000"/>
                  </a:schemeClr>
                </a:solidFill>
                <a:latin typeface="+mj-lt"/>
              </a:rPr>
              <a:t> </a:t>
            </a:r>
            <a:r>
              <a:rPr lang="de-DE" sz="3000" dirty="0" err="1">
                <a:solidFill>
                  <a:schemeClr val="bg1">
                    <a:lumMod val="65000"/>
                  </a:schemeClr>
                </a:solidFill>
                <a:latin typeface="+mj-lt"/>
              </a:rPr>
              <a:t>any</a:t>
            </a:r>
            <a:r>
              <a:rPr lang="de-DE" sz="3000" dirty="0">
                <a:solidFill>
                  <a:schemeClr val="bg1">
                    <a:lumMod val="65000"/>
                  </a:schemeClr>
                </a:solidFill>
                <a:latin typeface="+mj-lt"/>
              </a:rPr>
              <a:t> </a:t>
            </a:r>
            <a:r>
              <a:rPr lang="de-DE" sz="3000" dirty="0" err="1">
                <a:solidFill>
                  <a:schemeClr val="bg1">
                    <a:lumMod val="65000"/>
                  </a:schemeClr>
                </a:solidFill>
                <a:latin typeface="+mj-lt"/>
              </a:rPr>
              <a:t>questions</a:t>
            </a:r>
            <a:r>
              <a:rPr lang="de-DE" sz="3000" dirty="0">
                <a:solidFill>
                  <a:schemeClr val="bg1">
                    <a:lumMod val="65000"/>
                  </a:schemeClr>
                </a:solidFill>
                <a:latin typeface="+mj-lt"/>
              </a:rPr>
              <a:t>?</a:t>
            </a:r>
          </a:p>
          <a:p>
            <a:pPr algn="ctr"/>
            <a:endParaRPr lang="de-DE" sz="3000" dirty="0">
              <a:solidFill>
                <a:schemeClr val="bg1">
                  <a:lumMod val="65000"/>
                </a:schemeClr>
              </a:solidFill>
              <a:latin typeface="+mj-lt"/>
            </a:endParaRPr>
          </a:p>
        </p:txBody>
      </p:sp>
      <p:sp>
        <p:nvSpPr>
          <p:cNvPr id="15" name="Textplatzhalter 5">
            <a:extLst>
              <a:ext uri="{FF2B5EF4-FFF2-40B4-BE49-F238E27FC236}">
                <a16:creationId xmlns:a16="http://schemas.microsoft.com/office/drawing/2014/main" id="{A75CE3CC-EE1B-4C14-A8AD-936EA2A9D903}"/>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6" name="Textplatzhalter 5">
            <a:extLst>
              <a:ext uri="{FF2B5EF4-FFF2-40B4-BE49-F238E27FC236}">
                <a16:creationId xmlns:a16="http://schemas.microsoft.com/office/drawing/2014/main" id="{CAE1E22E-54D6-4B17-8069-CBEDB9E1DC3E}"/>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7" name="Textplatzhalter 5">
            <a:extLst>
              <a:ext uri="{FF2B5EF4-FFF2-40B4-BE49-F238E27FC236}">
                <a16:creationId xmlns:a16="http://schemas.microsoft.com/office/drawing/2014/main" id="{173BEDD5-D0E9-484D-9C81-2ADE50DA3F2D}"/>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8" name="Textfeld 17">
            <a:extLst>
              <a:ext uri="{FF2B5EF4-FFF2-40B4-BE49-F238E27FC236}">
                <a16:creationId xmlns:a16="http://schemas.microsoft.com/office/drawing/2014/main" id="{648ED7A2-54B8-48EE-A9D7-698600FD2318}"/>
              </a:ext>
            </a:extLst>
          </p:cNvPr>
          <p:cNvSpPr txBox="1"/>
          <p:nvPr userDrawn="1"/>
        </p:nvSpPr>
        <p:spPr>
          <a:xfrm>
            <a:off x="5321589" y="3004057"/>
            <a:ext cx="1548822" cy="400110"/>
          </a:xfrm>
          <a:prstGeom prst="rect">
            <a:avLst/>
          </a:prstGeom>
          <a:noFill/>
        </p:spPr>
        <p:txBody>
          <a:bodyPr wrap="none" rtlCol="0">
            <a:spAutoFit/>
          </a:bodyPr>
          <a:lstStyle/>
          <a:p>
            <a:r>
              <a:rPr lang="de-DE" sz="2000" b="1" dirty="0" err="1"/>
              <a:t>Get</a:t>
            </a:r>
            <a:r>
              <a:rPr lang="de-DE" sz="2000" b="1" dirty="0"/>
              <a:t> in </a:t>
            </a:r>
            <a:r>
              <a:rPr lang="de-DE" sz="2000" b="1" dirty="0" err="1"/>
              <a:t>touch</a:t>
            </a:r>
            <a:endParaRPr lang="de-DE" sz="2000" b="1" dirty="0"/>
          </a:p>
        </p:txBody>
      </p:sp>
    </p:spTree>
    <p:extLst>
      <p:ext uri="{BB962C8B-B14F-4D97-AF65-F5344CB8AC3E}">
        <p14:creationId xmlns:p14="http://schemas.microsoft.com/office/powerpoint/2010/main" val="29495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A3D73C-B01D-4812-B3AA-A570836C0DA2}"/>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22.03.19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40588" y="841522"/>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3" name="Textplatzhalter 2">
            <a:extLst>
              <a:ext uri="{FF2B5EF4-FFF2-40B4-BE49-F238E27FC236}">
                <a16:creationId xmlns:a16="http://schemas.microsoft.com/office/drawing/2014/main" id="{6C89FA45-0CAF-40D2-A99E-D371957192F7}"/>
              </a:ext>
            </a:extLst>
          </p:cNvPr>
          <p:cNvSpPr>
            <a:spLocks noGrp="1"/>
          </p:cNvSpPr>
          <p:nvPr>
            <p:ph idx="1"/>
          </p:nvPr>
        </p:nvSpPr>
        <p:spPr>
          <a:xfrm>
            <a:off x="540588" y="1526239"/>
            <a:ext cx="10515600" cy="4351338"/>
          </a:xfrm>
          <a:prstGeom prst="rect">
            <a:avLst/>
          </a:prstGeom>
        </p:spPr>
        <p:txBody>
          <a:bodyPr vert="horz" lIns="91440" tIns="45720" rIns="91440" bIns="45720" rtlCol="0">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14" name="Gerader Verbinder 13">
            <a:extLst>
              <a:ext uri="{FF2B5EF4-FFF2-40B4-BE49-F238E27FC236}">
                <a16:creationId xmlns:a16="http://schemas.microsoft.com/office/drawing/2014/main" id="{C003808D-41A7-463F-A44E-1ED8072006EA}"/>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0301AD9-FBB4-4BF0-942E-8C034B37C407}"/>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762D1ED4-2124-4533-94ED-FEF1CFEE13E4}"/>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768583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LBA handelt">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22.03.19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4" name="Textfeld 3">
            <a:extLst>
              <a:ext uri="{FF2B5EF4-FFF2-40B4-BE49-F238E27FC236}">
                <a16:creationId xmlns:a16="http://schemas.microsoft.com/office/drawing/2014/main" id="{6D0CB21F-27A7-427A-8776-59D0FDD0E618}"/>
              </a:ext>
            </a:extLst>
          </p:cNvPr>
          <p:cNvSpPr txBox="1"/>
          <p:nvPr userDrawn="1"/>
        </p:nvSpPr>
        <p:spPr>
          <a:xfrm>
            <a:off x="559729" y="1432605"/>
            <a:ext cx="10496459" cy="4832092"/>
          </a:xfrm>
          <a:prstGeom prst="rect">
            <a:avLst/>
          </a:prstGeom>
          <a:noFill/>
        </p:spPr>
        <p:txBody>
          <a:bodyPr wrap="square" rtlCol="0">
            <a:spAutoFit/>
          </a:bodyPr>
          <a:lstStyle/>
          <a:p>
            <a:pPr marL="457200" indent="-457200">
              <a:buFont typeface="Wingdings" panose="05000000000000000000" pitchFamily="2" charset="2"/>
              <a:buChar char="§"/>
            </a:pPr>
            <a:r>
              <a:rPr lang="de-DE" sz="2800" dirty="0"/>
              <a:t>Wir nehmen unsere Mitverantwortung für die Gesellschaft, in der wir leben, aktiv wahr.</a:t>
            </a:r>
          </a:p>
          <a:p>
            <a:pPr marL="457200" indent="-457200">
              <a:buFont typeface="Wingdings" panose="05000000000000000000" pitchFamily="2" charset="2"/>
              <a:buChar char="§"/>
            </a:pPr>
            <a:r>
              <a:rPr lang="de-DE" sz="2800" dirty="0"/>
              <a:t>In einer vernetzten Welt lassen sich Herausforderungen nur in einer friedlichen internationalen Zusammenarbeit lösen. Jeder Form von Nationalismus treten wir entschieden entgegen.</a:t>
            </a:r>
          </a:p>
          <a:p>
            <a:pPr marL="457200" indent="-457200">
              <a:buFont typeface="Wingdings" panose="05000000000000000000" pitchFamily="2" charset="2"/>
              <a:buChar char="§"/>
            </a:pPr>
            <a:r>
              <a:rPr lang="de-DE" sz="2800" dirty="0"/>
              <a:t>Wir setzen uns dafür ein, dass Menschen nicht wegen ihrer Hautfarbe, Herkunft, Religion, Geschlecht oder sexueller Orientierung benachteiligt oder diffamiert werden.</a:t>
            </a:r>
          </a:p>
          <a:p>
            <a:pPr marL="457200" indent="-457200">
              <a:buFont typeface="Wingdings" panose="05000000000000000000" pitchFamily="2" charset="2"/>
              <a:buChar char="§"/>
            </a:pPr>
            <a:r>
              <a:rPr lang="de-DE" sz="2800" dirty="0"/>
              <a:t>Wir sind nicht bereit, Diskussionen zu tolerieren, die faktenfrei oder auf Basis von Ressentiments geführt werden. </a:t>
            </a:r>
          </a:p>
          <a:p>
            <a:pPr marL="457200" indent="-457200">
              <a:buFont typeface="Wingdings" panose="05000000000000000000" pitchFamily="2" charset="2"/>
              <a:buChar char="§"/>
            </a:pPr>
            <a:endParaRPr lang="de-DE" sz="2800" dirty="0"/>
          </a:p>
        </p:txBody>
      </p:sp>
      <p:sp>
        <p:nvSpPr>
          <p:cNvPr id="5" name="Textfeld 4">
            <a:extLst>
              <a:ext uri="{FF2B5EF4-FFF2-40B4-BE49-F238E27FC236}">
                <a16:creationId xmlns:a16="http://schemas.microsoft.com/office/drawing/2014/main" id="{EE7B3AD2-337D-4EDA-9844-4681879D7FEF}"/>
              </a:ext>
            </a:extLst>
          </p:cNvPr>
          <p:cNvSpPr txBox="1"/>
          <p:nvPr userDrawn="1"/>
        </p:nvSpPr>
        <p:spPr>
          <a:xfrm>
            <a:off x="531341" y="136525"/>
            <a:ext cx="3680816" cy="707886"/>
          </a:xfrm>
          <a:prstGeom prst="rect">
            <a:avLst/>
          </a:prstGeom>
          <a:noFill/>
        </p:spPr>
        <p:txBody>
          <a:bodyPr wrap="none" rtlCol="0">
            <a:spAutoFit/>
          </a:bodyPr>
          <a:lstStyle/>
          <a:p>
            <a:r>
              <a:rPr lang="de-DE" sz="4000" dirty="0">
                <a:latin typeface="+mj-lt"/>
              </a:rPr>
              <a:t>VLBA handelt</a:t>
            </a:r>
          </a:p>
        </p:txBody>
      </p:sp>
      <p:pic>
        <p:nvPicPr>
          <p:cNvPr id="11" name="Grafik 10">
            <a:extLst>
              <a:ext uri="{FF2B5EF4-FFF2-40B4-BE49-F238E27FC236}">
                <a16:creationId xmlns:a16="http://schemas.microsoft.com/office/drawing/2014/main" id="{4EA3AE51-6E35-400A-ADAD-2DECAD2CCD8E}"/>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7C4424D1-DFA5-4FA0-BD39-FF8B4A793D0B}"/>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EA0D001-96CB-4C1A-BD3A-BAEA3ED17E59}"/>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960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LBA acts">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22.03.19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9" name="Textfeld 18">
            <a:extLst>
              <a:ext uri="{FF2B5EF4-FFF2-40B4-BE49-F238E27FC236}">
                <a16:creationId xmlns:a16="http://schemas.microsoft.com/office/drawing/2014/main" id="{0E7B9853-6C03-496D-936C-5C13A3A87213}"/>
              </a:ext>
            </a:extLst>
          </p:cNvPr>
          <p:cNvSpPr txBox="1"/>
          <p:nvPr userDrawn="1"/>
        </p:nvSpPr>
        <p:spPr>
          <a:xfrm>
            <a:off x="559729" y="1432605"/>
            <a:ext cx="10496459" cy="4401205"/>
          </a:xfrm>
          <a:prstGeom prst="rect">
            <a:avLst/>
          </a:prstGeom>
          <a:noFill/>
        </p:spPr>
        <p:txBody>
          <a:bodyPr wrap="square" rtlCol="0">
            <a:spAutoFit/>
          </a:bodyPr>
          <a:lstStyle/>
          <a:p>
            <a:pPr marL="457200" indent="-457200">
              <a:buFont typeface="Wingdings" panose="05000000000000000000" pitchFamily="2" charset="2"/>
              <a:buChar char="§"/>
            </a:pPr>
            <a:r>
              <a:rPr lang="de-DE" sz="2800" dirty="0" err="1"/>
              <a:t>We</a:t>
            </a:r>
            <a:r>
              <a:rPr lang="de-DE" sz="2800" dirty="0"/>
              <a:t> </a:t>
            </a:r>
            <a:r>
              <a:rPr lang="de-DE" sz="2800" dirty="0" err="1"/>
              <a:t>actively</a:t>
            </a:r>
            <a:r>
              <a:rPr lang="de-DE" sz="2800" dirty="0"/>
              <a:t> </a:t>
            </a:r>
            <a:r>
              <a:rPr lang="de-DE" sz="2800" dirty="0" err="1"/>
              <a:t>assume</a:t>
            </a:r>
            <a:r>
              <a:rPr lang="de-DE" sz="2800" dirty="0"/>
              <a:t> </a:t>
            </a:r>
            <a:r>
              <a:rPr lang="de-DE" sz="2800" dirty="0" err="1"/>
              <a:t>responsibility</a:t>
            </a:r>
            <a:r>
              <a:rPr lang="de-DE" sz="2800" dirty="0"/>
              <a:t> </a:t>
            </a:r>
            <a:r>
              <a:rPr lang="de-DE" sz="2800" dirty="0" err="1"/>
              <a:t>for</a:t>
            </a:r>
            <a:r>
              <a:rPr lang="de-DE" sz="2800" dirty="0"/>
              <a:t> </a:t>
            </a:r>
            <a:r>
              <a:rPr lang="de-DE" sz="2800" dirty="0" err="1"/>
              <a:t>the</a:t>
            </a:r>
            <a:r>
              <a:rPr lang="de-DE" sz="2800" dirty="0"/>
              <a:t> </a:t>
            </a:r>
            <a:r>
              <a:rPr lang="de-DE" sz="2800" dirty="0" err="1"/>
              <a:t>society</a:t>
            </a:r>
            <a:r>
              <a:rPr lang="de-DE" sz="2800" dirty="0"/>
              <a:t> in </a:t>
            </a:r>
            <a:r>
              <a:rPr lang="de-DE" sz="2800" dirty="0" err="1"/>
              <a:t>which</a:t>
            </a:r>
            <a:r>
              <a:rPr lang="de-DE" sz="2800" dirty="0"/>
              <a:t> </a:t>
            </a:r>
            <a:r>
              <a:rPr lang="de-DE" sz="2800" dirty="0" err="1"/>
              <a:t>we</a:t>
            </a:r>
            <a:r>
              <a:rPr lang="de-DE" sz="2800" dirty="0"/>
              <a:t> live in.</a:t>
            </a:r>
          </a:p>
          <a:p>
            <a:pPr marL="457200" indent="-457200">
              <a:buFont typeface="Wingdings" panose="05000000000000000000" pitchFamily="2" charset="2"/>
              <a:buChar char="§"/>
            </a:pPr>
            <a:r>
              <a:rPr lang="de-DE" sz="2800" dirty="0"/>
              <a:t>In a </a:t>
            </a:r>
            <a:r>
              <a:rPr lang="de-DE" sz="2800" dirty="0" err="1"/>
              <a:t>connected</a:t>
            </a:r>
            <a:r>
              <a:rPr lang="de-DE" sz="2800" dirty="0"/>
              <a:t> </a:t>
            </a:r>
            <a:r>
              <a:rPr lang="de-DE" sz="2800" dirty="0" err="1"/>
              <a:t>world</a:t>
            </a:r>
            <a:r>
              <a:rPr lang="de-DE" sz="2800" dirty="0"/>
              <a:t>, </a:t>
            </a:r>
            <a:r>
              <a:rPr lang="de-DE" sz="2800" dirty="0" err="1"/>
              <a:t>challenges</a:t>
            </a:r>
            <a:r>
              <a:rPr lang="de-DE" sz="2800" dirty="0"/>
              <a:t> </a:t>
            </a:r>
            <a:r>
              <a:rPr lang="de-DE" sz="2800" dirty="0" err="1"/>
              <a:t>can</a:t>
            </a:r>
            <a:r>
              <a:rPr lang="de-DE" sz="2800" dirty="0"/>
              <a:t> </a:t>
            </a:r>
            <a:r>
              <a:rPr lang="de-DE" sz="2800" dirty="0" err="1"/>
              <a:t>only</a:t>
            </a:r>
            <a:r>
              <a:rPr lang="de-DE" sz="2800" dirty="0"/>
              <a:t> </a:t>
            </a:r>
            <a:r>
              <a:rPr lang="de-DE" sz="2800" dirty="0" err="1"/>
              <a:t>be</a:t>
            </a:r>
            <a:r>
              <a:rPr lang="de-DE" sz="2800" dirty="0"/>
              <a:t> </a:t>
            </a:r>
            <a:r>
              <a:rPr lang="de-DE" sz="2800" dirty="0" err="1"/>
              <a:t>solved</a:t>
            </a:r>
            <a:r>
              <a:rPr lang="de-DE" sz="2800" dirty="0"/>
              <a:t> </a:t>
            </a:r>
            <a:r>
              <a:rPr lang="de-DE" sz="2800" dirty="0" err="1"/>
              <a:t>with</a:t>
            </a:r>
            <a:r>
              <a:rPr lang="de-DE" sz="2800" dirty="0"/>
              <a:t> </a:t>
            </a:r>
            <a:r>
              <a:rPr lang="de-DE" sz="2800" dirty="0" err="1"/>
              <a:t>peaceful</a:t>
            </a:r>
            <a:r>
              <a:rPr lang="de-DE" sz="2800" dirty="0"/>
              <a:t> international </a:t>
            </a:r>
            <a:r>
              <a:rPr lang="de-DE" sz="2800" dirty="0" err="1"/>
              <a:t>cooperation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strongly</a:t>
            </a:r>
            <a:r>
              <a:rPr lang="de-DE" sz="2800" dirty="0"/>
              <a:t> </a:t>
            </a:r>
            <a:r>
              <a:rPr lang="de-DE" sz="2800" dirty="0" err="1"/>
              <a:t>oppose</a:t>
            </a:r>
            <a:r>
              <a:rPr lang="de-DE" sz="2800" dirty="0"/>
              <a:t> </a:t>
            </a:r>
            <a:r>
              <a:rPr lang="de-DE" sz="2800" dirty="0" err="1"/>
              <a:t>any</a:t>
            </a:r>
            <a:r>
              <a:rPr lang="de-DE" sz="2800" dirty="0"/>
              <a:t> form </a:t>
            </a:r>
            <a:r>
              <a:rPr lang="de-DE" sz="2800" dirty="0" err="1"/>
              <a:t>of</a:t>
            </a:r>
            <a:r>
              <a:rPr lang="de-DE" sz="2800" dirty="0"/>
              <a:t> </a:t>
            </a:r>
            <a:r>
              <a:rPr lang="de-DE" sz="2800" dirty="0" err="1"/>
              <a:t>nationalism</a:t>
            </a:r>
            <a:r>
              <a:rPr lang="de-DE" sz="2800" dirty="0"/>
              <a:t>.</a:t>
            </a:r>
          </a:p>
          <a:p>
            <a:pPr marL="457200" indent="-457200">
              <a:buFont typeface="Wingdings" panose="05000000000000000000" pitchFamily="2" charset="2"/>
              <a:buChar char="§"/>
            </a:pPr>
            <a:r>
              <a:rPr lang="de-DE" sz="2800" dirty="0" err="1"/>
              <a:t>We</a:t>
            </a:r>
            <a:r>
              <a:rPr lang="de-DE" sz="2800" dirty="0"/>
              <a:t> will not </a:t>
            </a:r>
            <a:r>
              <a:rPr lang="de-DE" sz="2800" dirty="0" err="1"/>
              <a:t>disadvantage</a:t>
            </a:r>
            <a:r>
              <a:rPr lang="de-DE" sz="2800" dirty="0"/>
              <a:t> </a:t>
            </a:r>
            <a:r>
              <a:rPr lang="de-DE" sz="2800" dirty="0" err="1"/>
              <a:t>or</a:t>
            </a:r>
            <a:r>
              <a:rPr lang="de-DE" sz="2800" dirty="0"/>
              <a:t> </a:t>
            </a:r>
            <a:r>
              <a:rPr lang="de-DE" sz="2800" dirty="0" err="1"/>
              <a:t>defame</a:t>
            </a:r>
            <a:r>
              <a:rPr lang="de-DE" sz="2800" dirty="0"/>
              <a:t> </a:t>
            </a:r>
            <a:r>
              <a:rPr lang="de-DE" sz="2800" dirty="0" err="1"/>
              <a:t>people</a:t>
            </a:r>
            <a:r>
              <a:rPr lang="de-DE" sz="2800" dirty="0"/>
              <a:t> </a:t>
            </a:r>
            <a:r>
              <a:rPr lang="de-DE" sz="2800" dirty="0" err="1"/>
              <a:t>because</a:t>
            </a:r>
            <a:r>
              <a:rPr lang="de-DE" sz="2800" dirty="0"/>
              <a:t> </a:t>
            </a:r>
            <a:r>
              <a:rPr lang="de-DE" sz="2800" dirty="0" err="1"/>
              <a:t>of</a:t>
            </a:r>
            <a:r>
              <a:rPr lang="de-DE" sz="2800" dirty="0"/>
              <a:t> </a:t>
            </a:r>
            <a:r>
              <a:rPr lang="de-DE" sz="2800" dirty="0" err="1"/>
              <a:t>their</a:t>
            </a:r>
            <a:r>
              <a:rPr lang="de-DE" sz="2800" dirty="0"/>
              <a:t> </a:t>
            </a:r>
            <a:r>
              <a:rPr lang="de-DE" sz="2800" dirty="0" err="1"/>
              <a:t>skin</a:t>
            </a:r>
            <a:r>
              <a:rPr lang="de-DE" sz="2800" dirty="0"/>
              <a:t> </a:t>
            </a:r>
            <a:r>
              <a:rPr lang="de-DE" sz="2800" dirty="0" err="1"/>
              <a:t>color</a:t>
            </a:r>
            <a:r>
              <a:rPr lang="de-DE" sz="2800" dirty="0"/>
              <a:t>, </a:t>
            </a:r>
            <a:r>
              <a:rPr lang="de-DE" sz="2800" dirty="0" err="1"/>
              <a:t>origin</a:t>
            </a:r>
            <a:r>
              <a:rPr lang="de-DE" sz="2800" dirty="0"/>
              <a:t>, </a:t>
            </a:r>
            <a:r>
              <a:rPr lang="de-DE" sz="2800" dirty="0" err="1"/>
              <a:t>religion</a:t>
            </a:r>
            <a:r>
              <a:rPr lang="de-DE" sz="2800" dirty="0"/>
              <a:t>, </a:t>
            </a:r>
            <a:r>
              <a:rPr lang="de-DE" sz="2800" dirty="0" err="1"/>
              <a:t>gender</a:t>
            </a:r>
            <a:r>
              <a:rPr lang="de-DE" sz="2800" dirty="0"/>
              <a:t> </a:t>
            </a:r>
            <a:r>
              <a:rPr lang="de-DE" sz="2800" dirty="0" err="1"/>
              <a:t>or</a:t>
            </a:r>
            <a:r>
              <a:rPr lang="de-DE" sz="2800" dirty="0"/>
              <a:t> sexual </a:t>
            </a:r>
            <a:r>
              <a:rPr lang="de-DE" sz="2800" dirty="0" err="1"/>
              <a:t>orientation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are</a:t>
            </a:r>
            <a:r>
              <a:rPr lang="de-DE" sz="2800" dirty="0"/>
              <a:t> not </a:t>
            </a:r>
            <a:r>
              <a:rPr lang="de-DE" sz="2800" dirty="0" err="1"/>
              <a:t>willing</a:t>
            </a:r>
            <a:r>
              <a:rPr lang="de-DE" sz="2800" dirty="0"/>
              <a:t> </a:t>
            </a:r>
            <a:r>
              <a:rPr lang="de-DE" sz="2800" dirty="0" err="1"/>
              <a:t>to</a:t>
            </a:r>
            <a:r>
              <a:rPr lang="de-DE" sz="2800" dirty="0"/>
              <a:t> </a:t>
            </a:r>
            <a:r>
              <a:rPr lang="de-DE" sz="2800" dirty="0" err="1"/>
              <a:t>tolerate</a:t>
            </a:r>
            <a:r>
              <a:rPr lang="de-DE" sz="2800" dirty="0"/>
              <a:t> </a:t>
            </a:r>
            <a:r>
              <a:rPr lang="de-DE" sz="2800" dirty="0" err="1"/>
              <a:t>discussions</a:t>
            </a:r>
            <a:r>
              <a:rPr lang="de-DE" sz="2800" dirty="0"/>
              <a:t> </a:t>
            </a:r>
            <a:r>
              <a:rPr lang="de-DE" sz="2800" dirty="0" err="1"/>
              <a:t>that</a:t>
            </a:r>
            <a:r>
              <a:rPr lang="de-DE" sz="2800" dirty="0"/>
              <a:t> </a:t>
            </a:r>
            <a:r>
              <a:rPr lang="de-DE" sz="2800" dirty="0" err="1"/>
              <a:t>are</a:t>
            </a:r>
            <a:r>
              <a:rPr lang="de-DE" sz="2800" dirty="0"/>
              <a:t> </a:t>
            </a:r>
            <a:r>
              <a:rPr lang="de-DE" sz="2800" dirty="0" err="1"/>
              <a:t>fact-free</a:t>
            </a:r>
            <a:r>
              <a:rPr lang="de-DE" sz="2800" dirty="0"/>
              <a:t> </a:t>
            </a:r>
            <a:r>
              <a:rPr lang="de-DE" sz="2800" dirty="0" err="1"/>
              <a:t>or</a:t>
            </a:r>
            <a:r>
              <a:rPr lang="de-DE" sz="2800" dirty="0"/>
              <a:t> </a:t>
            </a:r>
            <a:r>
              <a:rPr lang="de-DE" sz="2800" dirty="0" err="1"/>
              <a:t>based</a:t>
            </a:r>
            <a:r>
              <a:rPr lang="de-DE" sz="2800" dirty="0"/>
              <a:t> on </a:t>
            </a:r>
            <a:r>
              <a:rPr lang="de-DE" sz="2800" dirty="0" err="1"/>
              <a:t>resentments</a:t>
            </a:r>
            <a:r>
              <a:rPr lang="de-DE" sz="2800" dirty="0"/>
              <a:t>.</a:t>
            </a:r>
          </a:p>
          <a:p>
            <a:pPr marL="457200" indent="-457200">
              <a:buFont typeface="Wingdings" panose="05000000000000000000" pitchFamily="2" charset="2"/>
              <a:buChar char="§"/>
            </a:pPr>
            <a:endParaRPr lang="de-DE" sz="2800" dirty="0"/>
          </a:p>
        </p:txBody>
      </p:sp>
      <p:sp>
        <p:nvSpPr>
          <p:cNvPr id="20" name="Textfeld 19">
            <a:extLst>
              <a:ext uri="{FF2B5EF4-FFF2-40B4-BE49-F238E27FC236}">
                <a16:creationId xmlns:a16="http://schemas.microsoft.com/office/drawing/2014/main" id="{37C35B93-7D18-496D-B1D6-02B4B49F07D2}"/>
              </a:ext>
            </a:extLst>
          </p:cNvPr>
          <p:cNvSpPr txBox="1"/>
          <p:nvPr userDrawn="1"/>
        </p:nvSpPr>
        <p:spPr>
          <a:xfrm>
            <a:off x="531341" y="136525"/>
            <a:ext cx="2725426" cy="707886"/>
          </a:xfrm>
          <a:prstGeom prst="rect">
            <a:avLst/>
          </a:prstGeom>
          <a:noFill/>
        </p:spPr>
        <p:txBody>
          <a:bodyPr wrap="none" rtlCol="0">
            <a:spAutoFit/>
          </a:bodyPr>
          <a:lstStyle/>
          <a:p>
            <a:r>
              <a:rPr lang="de-DE" sz="4000" dirty="0">
                <a:latin typeface="+mj-lt"/>
              </a:rPr>
              <a:t>VLBA </a:t>
            </a:r>
            <a:r>
              <a:rPr lang="de-DE" sz="4000" dirty="0" err="1">
                <a:latin typeface="+mj-lt"/>
              </a:rPr>
              <a:t>acts</a:t>
            </a:r>
            <a:endParaRPr lang="de-DE" sz="4000" dirty="0">
              <a:latin typeface="+mj-lt"/>
            </a:endParaRPr>
          </a:p>
        </p:txBody>
      </p:sp>
      <p:pic>
        <p:nvPicPr>
          <p:cNvPr id="13" name="Grafik 12">
            <a:extLst>
              <a:ext uri="{FF2B5EF4-FFF2-40B4-BE49-F238E27FC236}">
                <a16:creationId xmlns:a16="http://schemas.microsoft.com/office/drawing/2014/main" id="{24FDF5F2-1A92-4D3A-8A22-1E8F71ED57F8}"/>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1" name="Gerader Verbinder 10">
            <a:extLst>
              <a:ext uri="{FF2B5EF4-FFF2-40B4-BE49-F238E27FC236}">
                <a16:creationId xmlns:a16="http://schemas.microsoft.com/office/drawing/2014/main" id="{8EF7F317-3B37-4E4A-850F-386689AE7250}"/>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FDAEAA2-3CBF-4B16-898D-91362A56F02C}"/>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2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8B68FD-6E54-4C6E-8C88-03CD3772AD4F}"/>
              </a:ext>
            </a:extLst>
          </p:cNvPr>
          <p:cNvSpPr>
            <a:spLocks noGrp="1"/>
          </p:cNvSpPr>
          <p:nvPr>
            <p:ph type="dt" sz="half" idx="10"/>
          </p:nvPr>
        </p:nvSpPr>
        <p:spPr/>
        <p:txBody>
          <a:bodyPr/>
          <a:lstStyle/>
          <a:p>
            <a:fld id="{55E5146D-9A58-4D29-8CFC-CE49DF6C9807}" type="datetime1">
              <a:rPr lang="de-DE" smtClean="0"/>
              <a:t>22.03.19</a:t>
            </a:fld>
            <a:endParaRPr lang="de-DE"/>
          </a:p>
        </p:txBody>
      </p:sp>
      <p:sp>
        <p:nvSpPr>
          <p:cNvPr id="5" name="Fußzeilenplatzhalter 4">
            <a:extLst>
              <a:ext uri="{FF2B5EF4-FFF2-40B4-BE49-F238E27FC236}">
                <a16:creationId xmlns:a16="http://schemas.microsoft.com/office/drawing/2014/main" id="{D32FD0D4-EC52-4FC4-9C1A-DF1C93A57A73}"/>
              </a:ext>
            </a:extLst>
          </p:cNvPr>
          <p:cNvSpPr>
            <a:spLocks noGrp="1"/>
          </p:cNvSpPr>
          <p:nvPr>
            <p:ph type="ftr" sz="quarter" idx="11"/>
          </p:nvPr>
        </p:nvSpPr>
        <p:spPr/>
        <p:txBody>
          <a:bodyPr/>
          <a:lstStyle/>
          <a:p>
            <a:endParaRPr lang="de-DE"/>
          </a:p>
        </p:txBody>
      </p:sp>
      <p:sp>
        <p:nvSpPr>
          <p:cNvPr id="9" name="Titel 1">
            <a:extLst>
              <a:ext uri="{FF2B5EF4-FFF2-40B4-BE49-F238E27FC236}">
                <a16:creationId xmlns:a16="http://schemas.microsoft.com/office/drawing/2014/main" id="{D2DDDF69-7F99-4AD0-AC91-27EE8BA765FB}"/>
              </a:ext>
            </a:extLst>
          </p:cNvPr>
          <p:cNvSpPr>
            <a:spLocks noGrp="1"/>
          </p:cNvSpPr>
          <p:nvPr>
            <p:ph type="ctrTitle"/>
          </p:nvPr>
        </p:nvSpPr>
        <p:spPr>
          <a:xfrm>
            <a:off x="6005851" y="613556"/>
            <a:ext cx="6186149" cy="2387600"/>
          </a:xfrm>
        </p:spPr>
        <p:txBody>
          <a:bodyPr anchor="b">
            <a:normAutofit/>
          </a:bodyPr>
          <a:lstStyle>
            <a:lvl1pPr algn="ctr">
              <a:defRPr sz="4400"/>
            </a:lvl1pPr>
          </a:lstStyle>
          <a:p>
            <a:r>
              <a:rPr lang="de-DE"/>
              <a:t>Mastertitelformat bearbeiten</a:t>
            </a:r>
            <a:endParaRPr lang="de-DE" dirty="0"/>
          </a:p>
        </p:txBody>
      </p:sp>
      <p:sp>
        <p:nvSpPr>
          <p:cNvPr id="10" name="Untertitel 2">
            <a:extLst>
              <a:ext uri="{FF2B5EF4-FFF2-40B4-BE49-F238E27FC236}">
                <a16:creationId xmlns:a16="http://schemas.microsoft.com/office/drawing/2014/main" id="{6A1DEE69-9254-4839-AE2A-EDE80124EA9E}"/>
              </a:ext>
            </a:extLst>
          </p:cNvPr>
          <p:cNvSpPr>
            <a:spLocks noGrp="1"/>
          </p:cNvSpPr>
          <p:nvPr>
            <p:ph type="subTitle" idx="1"/>
          </p:nvPr>
        </p:nvSpPr>
        <p:spPr>
          <a:xfrm>
            <a:off x="6005851" y="3028964"/>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7" name="Grafik 6">
            <a:extLst>
              <a:ext uri="{FF2B5EF4-FFF2-40B4-BE49-F238E27FC236}">
                <a16:creationId xmlns:a16="http://schemas.microsoft.com/office/drawing/2014/main" id="{CD35706C-561C-433C-9188-00FA510D8924}"/>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57373" y="1366572"/>
            <a:ext cx="8138865" cy="5791702"/>
          </a:xfrm>
          <a:prstGeom prst="rect">
            <a:avLst/>
          </a:prstGeom>
        </p:spPr>
      </p:pic>
    </p:spTree>
    <p:extLst>
      <p:ext uri="{BB962C8B-B14F-4D97-AF65-F5344CB8AC3E}">
        <p14:creationId xmlns:p14="http://schemas.microsoft.com/office/powerpoint/2010/main" val="248800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D993FCA-CD6F-4912-A6ED-1AB0419B737E}"/>
              </a:ext>
            </a:extLst>
          </p:cNvPr>
          <p:cNvSpPr>
            <a:spLocks noGrp="1"/>
          </p:cNvSpPr>
          <p:nvPr>
            <p:ph sz="half" idx="1"/>
          </p:nvPr>
        </p:nvSpPr>
        <p:spPr>
          <a:xfrm>
            <a:off x="540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5173765C-67CC-4BBD-8B6D-143527E09890}"/>
              </a:ext>
            </a:extLst>
          </p:cNvPr>
          <p:cNvSpPr>
            <a:spLocks noGrp="1"/>
          </p:cNvSpPr>
          <p:nvPr>
            <p:ph sz="half" idx="2"/>
          </p:nvPr>
        </p:nvSpPr>
        <p:spPr>
          <a:xfrm>
            <a:off x="5874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a:extLst>
              <a:ext uri="{FF2B5EF4-FFF2-40B4-BE49-F238E27FC236}">
                <a16:creationId xmlns:a16="http://schemas.microsoft.com/office/drawing/2014/main" id="{176C4407-FB2F-4B46-8DBA-AFFD76C7770F}"/>
              </a:ext>
            </a:extLst>
          </p:cNvPr>
          <p:cNvSpPr>
            <a:spLocks noGrp="1"/>
          </p:cNvSpPr>
          <p:nvPr>
            <p:ph type="dt" sz="half" idx="10"/>
          </p:nvPr>
        </p:nvSpPr>
        <p:spPr/>
        <p:txBody>
          <a:bodyPr/>
          <a:lstStyle/>
          <a:p>
            <a:fld id="{6F3A2F8F-4D0A-4849-8B6C-471EF24B380A}" type="datetime1">
              <a:rPr lang="de-DE" smtClean="0"/>
              <a:t>22.03.19</a:t>
            </a:fld>
            <a:endParaRPr lang="de-DE"/>
          </a:p>
        </p:txBody>
      </p:sp>
      <p:sp>
        <p:nvSpPr>
          <p:cNvPr id="6" name="Fußzeilenplatzhalter 5">
            <a:extLst>
              <a:ext uri="{FF2B5EF4-FFF2-40B4-BE49-F238E27FC236}">
                <a16:creationId xmlns:a16="http://schemas.microsoft.com/office/drawing/2014/main" id="{E588671E-1021-4B9D-BE92-144BC8D616D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102C6C-E707-44F9-BD1B-4FFA687E6A2E}"/>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9" name="Titel 1">
            <a:extLst>
              <a:ext uri="{FF2B5EF4-FFF2-40B4-BE49-F238E27FC236}">
                <a16:creationId xmlns:a16="http://schemas.microsoft.com/office/drawing/2014/main" id="{F65925C7-AE0D-49FA-BDAF-8F070824566A}"/>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0" name="Inhaltsplatzhalter 11">
            <a:extLst>
              <a:ext uri="{FF2B5EF4-FFF2-40B4-BE49-F238E27FC236}">
                <a16:creationId xmlns:a16="http://schemas.microsoft.com/office/drawing/2014/main" id="{0693B11D-AAB7-4F35-B422-8E3387E8D14C}"/>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4" name="Grafik 13">
            <a:extLst>
              <a:ext uri="{FF2B5EF4-FFF2-40B4-BE49-F238E27FC236}">
                <a16:creationId xmlns:a16="http://schemas.microsoft.com/office/drawing/2014/main" id="{3D74DF24-57BB-48A3-ACE9-3F38202A7BA0}"/>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BE56443E-CCFC-48FF-B25E-593D5CD1B989}"/>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C516A5F-8855-475B-8FFA-B638BBC8C75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4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49A40CF-9185-4CCA-A48A-0ECE9D84BC23}"/>
              </a:ext>
            </a:extLst>
          </p:cNvPr>
          <p:cNvSpPr>
            <a:spLocks noGrp="1"/>
          </p:cNvSpPr>
          <p:nvPr>
            <p:ph type="body" idx="1"/>
          </p:nvPr>
        </p:nvSpPr>
        <p:spPr>
          <a:xfrm>
            <a:off x="559729" y="143598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E207AFD-AFB9-4002-83EA-9EE17B6ACED9}"/>
              </a:ext>
            </a:extLst>
          </p:cNvPr>
          <p:cNvSpPr>
            <a:spLocks noGrp="1"/>
          </p:cNvSpPr>
          <p:nvPr>
            <p:ph sz="half" idx="2"/>
          </p:nvPr>
        </p:nvSpPr>
        <p:spPr>
          <a:xfrm>
            <a:off x="559729" y="2259894"/>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6FE2DB66-931C-415F-AD69-D8B2851D6654}"/>
              </a:ext>
            </a:extLst>
          </p:cNvPr>
          <p:cNvSpPr>
            <a:spLocks noGrp="1"/>
          </p:cNvSpPr>
          <p:nvPr>
            <p:ph type="body" sz="quarter" idx="3"/>
          </p:nvPr>
        </p:nvSpPr>
        <p:spPr>
          <a:xfrm>
            <a:off x="5892141" y="143598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31B7D13-093E-4A4E-8F76-39541D13FF9E}"/>
              </a:ext>
            </a:extLst>
          </p:cNvPr>
          <p:cNvSpPr>
            <a:spLocks noGrp="1"/>
          </p:cNvSpPr>
          <p:nvPr>
            <p:ph sz="quarter" idx="4"/>
          </p:nvPr>
        </p:nvSpPr>
        <p:spPr>
          <a:xfrm>
            <a:off x="5892141" y="2259894"/>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40FE7A2-3C77-47D2-AC6A-272C429B192D}"/>
              </a:ext>
            </a:extLst>
          </p:cNvPr>
          <p:cNvSpPr>
            <a:spLocks noGrp="1"/>
          </p:cNvSpPr>
          <p:nvPr>
            <p:ph type="dt" sz="half" idx="10"/>
          </p:nvPr>
        </p:nvSpPr>
        <p:spPr/>
        <p:txBody>
          <a:bodyPr/>
          <a:lstStyle/>
          <a:p>
            <a:fld id="{02A047DA-FA77-4264-9AEF-1648CE5321CD}" type="datetime1">
              <a:rPr lang="de-DE" smtClean="0"/>
              <a:t>22.03.19</a:t>
            </a:fld>
            <a:endParaRPr lang="de-DE"/>
          </a:p>
        </p:txBody>
      </p:sp>
      <p:sp>
        <p:nvSpPr>
          <p:cNvPr id="8" name="Fußzeilenplatzhalter 7">
            <a:extLst>
              <a:ext uri="{FF2B5EF4-FFF2-40B4-BE49-F238E27FC236}">
                <a16:creationId xmlns:a16="http://schemas.microsoft.com/office/drawing/2014/main" id="{5594684E-2E40-4E74-AD51-54137E1BBB2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D85CD5B-7D30-4522-9A1E-1B9A97B20FD6}"/>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11" name="Titel 1">
            <a:extLst>
              <a:ext uri="{FF2B5EF4-FFF2-40B4-BE49-F238E27FC236}">
                <a16:creationId xmlns:a16="http://schemas.microsoft.com/office/drawing/2014/main" id="{55295A95-7613-4921-8CBC-A0517032C422}"/>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2" name="Inhaltsplatzhalter 11">
            <a:extLst>
              <a:ext uri="{FF2B5EF4-FFF2-40B4-BE49-F238E27FC236}">
                <a16:creationId xmlns:a16="http://schemas.microsoft.com/office/drawing/2014/main" id="{EE93B780-2EA6-41A7-AC42-4D8FC7A3274F}"/>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6" name="Grafik 15">
            <a:extLst>
              <a:ext uri="{FF2B5EF4-FFF2-40B4-BE49-F238E27FC236}">
                <a16:creationId xmlns:a16="http://schemas.microsoft.com/office/drawing/2014/main" id="{EBE952AD-3735-4896-8EB0-31725B217287}"/>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5" name="Gerader Verbinder 14">
            <a:extLst>
              <a:ext uri="{FF2B5EF4-FFF2-40B4-BE49-F238E27FC236}">
                <a16:creationId xmlns:a16="http://schemas.microsoft.com/office/drawing/2014/main" id="{06A044A2-2B88-43FD-A5AB-C49E8B6940DC}"/>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C738A27B-FDB5-44A7-942B-08EF6C5BF1D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3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C1FBB-7B8F-4B2D-9C86-4C533781ADE7}"/>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22.03.19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9B34FE9-6E66-4027-B3C3-F0E0B6EDA7AF}"/>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7" name="Inhaltsplatzhalter 11">
            <a:extLst>
              <a:ext uri="{FF2B5EF4-FFF2-40B4-BE49-F238E27FC236}">
                <a16:creationId xmlns:a16="http://schemas.microsoft.com/office/drawing/2014/main" id="{3DC1A8E6-CD19-4E65-A6B3-787F287EF6C0}"/>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1" name="Grafik 10">
            <a:extLst>
              <a:ext uri="{FF2B5EF4-FFF2-40B4-BE49-F238E27FC236}">
                <a16:creationId xmlns:a16="http://schemas.microsoft.com/office/drawing/2014/main" id="{406566AC-3360-45E1-87EF-0EBA83244591}"/>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0" name="Gerader Verbinder 9">
            <a:extLst>
              <a:ext uri="{FF2B5EF4-FFF2-40B4-BE49-F238E27FC236}">
                <a16:creationId xmlns:a16="http://schemas.microsoft.com/office/drawing/2014/main" id="{7E605B17-7F93-47F8-BA0D-3308A6F25CA7}"/>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3127F1F-AE5F-44C3-B954-8F4E80171DF5}"/>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6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22.03.19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Textfeld 4">
            <a:extLst>
              <a:ext uri="{FF2B5EF4-FFF2-40B4-BE49-F238E27FC236}">
                <a16:creationId xmlns:a16="http://schemas.microsoft.com/office/drawing/2014/main" id="{878C9185-EB64-406D-989A-96AE099283AE}"/>
              </a:ext>
            </a:extLst>
          </p:cNvPr>
          <p:cNvSpPr txBox="1"/>
          <p:nvPr userDrawn="1"/>
        </p:nvSpPr>
        <p:spPr>
          <a:xfrm>
            <a:off x="1166206" y="1133497"/>
            <a:ext cx="9859588" cy="1323439"/>
          </a:xfrm>
          <a:prstGeom prst="rect">
            <a:avLst/>
          </a:prstGeom>
          <a:noFill/>
        </p:spPr>
        <p:txBody>
          <a:bodyPr wrap="square" rtlCol="0">
            <a:spAutoFit/>
          </a:bodyPr>
          <a:lstStyle/>
          <a:p>
            <a:pPr algn="ctr"/>
            <a:r>
              <a:rPr lang="de-DE" sz="4000" dirty="0">
                <a:latin typeface="+mj-lt"/>
              </a:rPr>
              <a:t>Vielen Dank für Ihre Aufmerksamkeit!</a:t>
            </a:r>
            <a:br>
              <a:rPr lang="de-DE" sz="4000" dirty="0">
                <a:latin typeface="+mj-lt"/>
              </a:rPr>
            </a:br>
            <a:endParaRPr lang="de-DE" sz="4000" dirty="0">
              <a:latin typeface="+mj-lt"/>
            </a:endParaRPr>
          </a:p>
        </p:txBody>
      </p:sp>
      <p:sp>
        <p:nvSpPr>
          <p:cNvPr id="8" name="Textfeld 7">
            <a:extLst>
              <a:ext uri="{FF2B5EF4-FFF2-40B4-BE49-F238E27FC236}">
                <a16:creationId xmlns:a16="http://schemas.microsoft.com/office/drawing/2014/main" id="{D2A56EBA-D7B3-413A-BB35-7034FE5D6575}"/>
              </a:ext>
            </a:extLst>
          </p:cNvPr>
          <p:cNvSpPr txBox="1"/>
          <p:nvPr userDrawn="1"/>
        </p:nvSpPr>
        <p:spPr>
          <a:xfrm>
            <a:off x="4544935" y="1949104"/>
            <a:ext cx="3102131"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Gibt es Fragen?</a:t>
            </a:r>
          </a:p>
          <a:p>
            <a:pPr algn="ctr"/>
            <a:endParaRPr lang="de-DE" sz="3000" dirty="0">
              <a:solidFill>
                <a:schemeClr val="bg1">
                  <a:lumMod val="65000"/>
                </a:schemeClr>
              </a:solidFill>
              <a:latin typeface="+mj-lt"/>
            </a:endParaRPr>
          </a:p>
        </p:txBody>
      </p:sp>
      <p:sp>
        <p:nvSpPr>
          <p:cNvPr id="9" name="Textplatzhalter 5">
            <a:extLst>
              <a:ext uri="{FF2B5EF4-FFF2-40B4-BE49-F238E27FC236}">
                <a16:creationId xmlns:a16="http://schemas.microsoft.com/office/drawing/2014/main" id="{A4AB90E0-4AAE-46AC-9758-6694694295C2}"/>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0" name="Textplatzhalter 5">
            <a:extLst>
              <a:ext uri="{FF2B5EF4-FFF2-40B4-BE49-F238E27FC236}">
                <a16:creationId xmlns:a16="http://schemas.microsoft.com/office/drawing/2014/main" id="{241BCD7F-E936-449B-8AB9-2B437DC0C9E3}"/>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1" name="Textplatzhalter 5">
            <a:extLst>
              <a:ext uri="{FF2B5EF4-FFF2-40B4-BE49-F238E27FC236}">
                <a16:creationId xmlns:a16="http://schemas.microsoft.com/office/drawing/2014/main" id="{DA71EDE4-C183-4940-9FAD-8BE86BDFC82C}"/>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2" name="Textfeld 11">
            <a:extLst>
              <a:ext uri="{FF2B5EF4-FFF2-40B4-BE49-F238E27FC236}">
                <a16:creationId xmlns:a16="http://schemas.microsoft.com/office/drawing/2014/main" id="{ED29CE8F-4108-4389-80F2-927A863561F7}"/>
              </a:ext>
            </a:extLst>
          </p:cNvPr>
          <p:cNvSpPr txBox="1"/>
          <p:nvPr userDrawn="1"/>
        </p:nvSpPr>
        <p:spPr>
          <a:xfrm>
            <a:off x="5568452" y="3004057"/>
            <a:ext cx="1055097" cy="400110"/>
          </a:xfrm>
          <a:prstGeom prst="rect">
            <a:avLst/>
          </a:prstGeom>
          <a:noFill/>
        </p:spPr>
        <p:txBody>
          <a:bodyPr wrap="none" rtlCol="0">
            <a:spAutoFit/>
          </a:bodyPr>
          <a:lstStyle/>
          <a:p>
            <a:r>
              <a:rPr lang="de-DE" sz="2000" b="1" dirty="0"/>
              <a:t>Kontakt</a:t>
            </a:r>
          </a:p>
        </p:txBody>
      </p:sp>
      <p:pic>
        <p:nvPicPr>
          <p:cNvPr id="13" name="Grafik 12">
            <a:extLst>
              <a:ext uri="{FF2B5EF4-FFF2-40B4-BE49-F238E27FC236}">
                <a16:creationId xmlns:a16="http://schemas.microsoft.com/office/drawing/2014/main" id="{E1D864E2-6097-4564-A606-777B0CF0A8A6}"/>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10434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A5D77A7-7814-4429-8E22-7A771798093F}"/>
              </a:ext>
            </a:extLst>
          </p:cNvPr>
          <p:cNvSpPr>
            <a:spLocks noGrp="1"/>
          </p:cNvSpPr>
          <p:nvPr>
            <p:ph type="title"/>
          </p:nvPr>
        </p:nvSpPr>
        <p:spPr>
          <a:xfrm>
            <a:off x="540588" y="198410"/>
            <a:ext cx="10515600" cy="609660"/>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CE881E4A-4BBC-44F3-99B0-4F7D4014A5BD}"/>
              </a:ext>
            </a:extLst>
          </p:cNvPr>
          <p:cNvSpPr>
            <a:spLocks noGrp="1"/>
          </p:cNvSpPr>
          <p:nvPr>
            <p:ph type="body" idx="1"/>
          </p:nvPr>
        </p:nvSpPr>
        <p:spPr>
          <a:xfrm>
            <a:off x="540588" y="142924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C0860E01-11E3-40B6-ABD0-BF32754FD3B0}"/>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C2DEA3DB-1092-4D45-9C04-D3D8D443F17E}" type="datetime1">
              <a:rPr lang="de-DE" smtClean="0"/>
              <a:t>22.03.19</a:t>
            </a:fld>
            <a:r>
              <a:rPr lang="de-DE"/>
              <a:t>  </a:t>
            </a:r>
            <a:endParaRPr lang="de-DE" dirty="0"/>
          </a:p>
        </p:txBody>
      </p:sp>
      <p:sp>
        <p:nvSpPr>
          <p:cNvPr id="5" name="Fußzeilenplatzhalter 4">
            <a:extLst>
              <a:ext uri="{FF2B5EF4-FFF2-40B4-BE49-F238E27FC236}">
                <a16:creationId xmlns:a16="http://schemas.microsoft.com/office/drawing/2014/main" id="{87DBE520-5C03-4823-948E-9BCE7F48288E}"/>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6" name="Foliennummernplatzhalter 5">
            <a:extLst>
              <a:ext uri="{FF2B5EF4-FFF2-40B4-BE49-F238E27FC236}">
                <a16:creationId xmlns:a16="http://schemas.microsoft.com/office/drawing/2014/main" id="{E8720B73-ABA1-4369-864D-9B7B0B43C990}"/>
              </a:ext>
            </a:extLst>
          </p:cNvPr>
          <p:cNvSpPr>
            <a:spLocks noGrp="1"/>
          </p:cNvSpPr>
          <p:nvPr>
            <p:ph type="sldNum" sz="quarter" idx="4"/>
          </p:nvPr>
        </p:nvSpPr>
        <p:spPr>
          <a:xfrm>
            <a:off x="11256755" y="6356350"/>
            <a:ext cx="682197"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Tree>
    <p:extLst>
      <p:ext uri="{BB962C8B-B14F-4D97-AF65-F5344CB8AC3E}">
        <p14:creationId xmlns:p14="http://schemas.microsoft.com/office/powerpoint/2010/main" val="228422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j-cs"/>
        </a:defRPr>
      </a:lvl1pPr>
    </p:titleStyle>
    <p:bodyStyle>
      <a:lvl1pPr marL="361950" indent="-36195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Hind Regular" panose="02000000000000000000" pitchFamily="2" charset="0"/>
          <a:ea typeface="+mn-ea"/>
          <a:cs typeface="Hind Regular" panose="02000000000000000000" pitchFamily="2" charset="0"/>
        </a:defRPr>
      </a:lvl1pPr>
      <a:lvl2pPr marL="801688" indent="-344488"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Hind Regular" panose="02000000000000000000" pitchFamily="2" charset="0"/>
          <a:ea typeface="+mn-ea"/>
          <a:cs typeface="Hind Regular" panose="02000000000000000000" pitchFamily="2" charset="0"/>
        </a:defRPr>
      </a:lvl2pPr>
      <a:lvl3pPr marL="1143000" indent="-228600" algn="l" defTabSz="914400" rtl="0" eaLnBrk="1" latinLnBrk="0" hangingPunct="1">
        <a:lnSpc>
          <a:spcPct val="90000"/>
        </a:lnSpc>
        <a:spcBef>
          <a:spcPts val="500"/>
        </a:spcBef>
        <a:buFont typeface="Symbol" panose="05050102010706020507" pitchFamily="18" charset="2"/>
        <a:buChar char="-"/>
        <a:defRPr sz="2000" kern="1200">
          <a:solidFill>
            <a:schemeClr val="tx1"/>
          </a:solidFill>
          <a:latin typeface="Hind Regular" panose="02000000000000000000" pitchFamily="2" charset="0"/>
          <a:ea typeface="+mn-ea"/>
          <a:cs typeface="Hind Regular" panose="02000000000000000000" pitchFamily="2" charset="0"/>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tiff"/><Relationship Id="rId5" Type="http://schemas.openxmlformats.org/officeDocument/2006/relationships/diagramQuickStyle" Target="../diagrams/quickStyle1.xml"/><Relationship Id="rId10" Type="http://schemas.openxmlformats.org/officeDocument/2006/relationships/image" Target="../media/image7.tiff"/><Relationship Id="rId4" Type="http://schemas.openxmlformats.org/officeDocument/2006/relationships/diagramLayout" Target="../diagrams/layout1.xml"/><Relationship Id="rId9"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7E60C-8864-4D17-971D-35AF883E07BB}"/>
              </a:ext>
            </a:extLst>
          </p:cNvPr>
          <p:cNvSpPr>
            <a:spLocks noGrp="1"/>
          </p:cNvSpPr>
          <p:nvPr>
            <p:ph type="ctrTitle"/>
          </p:nvPr>
        </p:nvSpPr>
        <p:spPr/>
        <p:txBody>
          <a:bodyPr/>
          <a:lstStyle/>
          <a:p>
            <a:r>
              <a:rPr lang="de-DE" dirty="0"/>
              <a:t>Chargenrückverfolgung in der Fleischwarenindustrie</a:t>
            </a:r>
          </a:p>
        </p:txBody>
      </p:sp>
      <p:sp>
        <p:nvSpPr>
          <p:cNvPr id="3" name="Untertitel 2">
            <a:extLst>
              <a:ext uri="{FF2B5EF4-FFF2-40B4-BE49-F238E27FC236}">
                <a16:creationId xmlns:a16="http://schemas.microsoft.com/office/drawing/2014/main" id="{C406DE5B-2223-46D2-BA05-FD6580CEAEAA}"/>
              </a:ext>
            </a:extLst>
          </p:cNvPr>
          <p:cNvSpPr>
            <a:spLocks noGrp="1"/>
          </p:cNvSpPr>
          <p:nvPr>
            <p:ph type="subTitle" idx="1"/>
          </p:nvPr>
        </p:nvSpPr>
        <p:spPr/>
        <p:txBody>
          <a:bodyPr/>
          <a:lstStyle/>
          <a:p>
            <a:r>
              <a:rPr lang="de-DE" dirty="0"/>
              <a:t>Konzeption und prototypische Implementierung einer Blockchain Lösung</a:t>
            </a:r>
          </a:p>
        </p:txBody>
      </p:sp>
      <p:sp>
        <p:nvSpPr>
          <p:cNvPr id="4" name="Textplatzhalter 3">
            <a:extLst>
              <a:ext uri="{FF2B5EF4-FFF2-40B4-BE49-F238E27FC236}">
                <a16:creationId xmlns:a16="http://schemas.microsoft.com/office/drawing/2014/main" id="{D19CCBE9-8820-49C0-8527-788B25283DE5}"/>
              </a:ext>
            </a:extLst>
          </p:cNvPr>
          <p:cNvSpPr>
            <a:spLocks noGrp="1"/>
          </p:cNvSpPr>
          <p:nvPr>
            <p:ph type="body" sz="quarter" idx="10"/>
          </p:nvPr>
        </p:nvSpPr>
        <p:spPr/>
        <p:txBody>
          <a:bodyPr>
            <a:normAutofit lnSpcReduction="10000"/>
          </a:bodyPr>
          <a:lstStyle/>
          <a:p>
            <a:r>
              <a:rPr lang="de-DE" dirty="0"/>
              <a:t>Oberseminar VLBA</a:t>
            </a:r>
          </a:p>
        </p:txBody>
      </p:sp>
      <p:sp>
        <p:nvSpPr>
          <p:cNvPr id="5" name="Textplatzhalter 4">
            <a:extLst>
              <a:ext uri="{FF2B5EF4-FFF2-40B4-BE49-F238E27FC236}">
                <a16:creationId xmlns:a16="http://schemas.microsoft.com/office/drawing/2014/main" id="{A005484B-980A-401C-A60D-E51785792569}"/>
              </a:ext>
            </a:extLst>
          </p:cNvPr>
          <p:cNvSpPr>
            <a:spLocks noGrp="1"/>
          </p:cNvSpPr>
          <p:nvPr>
            <p:ph type="body" sz="quarter" idx="11"/>
          </p:nvPr>
        </p:nvSpPr>
        <p:spPr/>
        <p:txBody>
          <a:bodyPr>
            <a:normAutofit lnSpcReduction="10000"/>
          </a:bodyPr>
          <a:lstStyle/>
          <a:p>
            <a:r>
              <a:rPr lang="de-DE" dirty="0"/>
              <a:t>Nils Lutz</a:t>
            </a:r>
          </a:p>
        </p:txBody>
      </p:sp>
      <p:sp>
        <p:nvSpPr>
          <p:cNvPr id="6" name="Textplatzhalter 5">
            <a:extLst>
              <a:ext uri="{FF2B5EF4-FFF2-40B4-BE49-F238E27FC236}">
                <a16:creationId xmlns:a16="http://schemas.microsoft.com/office/drawing/2014/main" id="{A3D32E91-F9D8-440E-BAFA-D75DD544EE78}"/>
              </a:ext>
            </a:extLst>
          </p:cNvPr>
          <p:cNvSpPr>
            <a:spLocks noGrp="1"/>
          </p:cNvSpPr>
          <p:nvPr>
            <p:ph type="body" sz="quarter" idx="12"/>
          </p:nvPr>
        </p:nvSpPr>
        <p:spPr/>
        <p:txBody>
          <a:bodyPr>
            <a:normAutofit lnSpcReduction="10000"/>
          </a:bodyPr>
          <a:lstStyle/>
          <a:p>
            <a:r>
              <a:rPr lang="de-DE" dirty="0"/>
              <a:t>22.03.2019</a:t>
            </a:r>
          </a:p>
        </p:txBody>
      </p:sp>
    </p:spTree>
    <p:extLst>
      <p:ext uri="{BB962C8B-B14F-4D97-AF65-F5344CB8AC3E}">
        <p14:creationId xmlns:p14="http://schemas.microsoft.com/office/powerpoint/2010/main" val="243366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B2A78-F0C4-2B4A-9C55-90420B4F141D}"/>
              </a:ext>
            </a:extLst>
          </p:cNvPr>
          <p:cNvSpPr>
            <a:spLocks noGrp="1"/>
          </p:cNvSpPr>
          <p:nvPr>
            <p:ph type="title"/>
          </p:nvPr>
        </p:nvSpPr>
        <p:spPr/>
        <p:txBody>
          <a:bodyPr/>
          <a:lstStyle/>
          <a:p>
            <a:r>
              <a:rPr lang="de-DE" dirty="0"/>
              <a:t>Zeitplan</a:t>
            </a:r>
          </a:p>
        </p:txBody>
      </p:sp>
      <p:sp>
        <p:nvSpPr>
          <p:cNvPr id="3" name="Foliennummernplatzhalter 2">
            <a:extLst>
              <a:ext uri="{FF2B5EF4-FFF2-40B4-BE49-F238E27FC236}">
                <a16:creationId xmlns:a16="http://schemas.microsoft.com/office/drawing/2014/main" id="{3E1D42C9-77E5-A944-91D9-31C605E76C3A}"/>
              </a:ext>
            </a:extLst>
          </p:cNvPr>
          <p:cNvSpPr>
            <a:spLocks noGrp="1"/>
          </p:cNvSpPr>
          <p:nvPr>
            <p:ph type="sldNum" sz="quarter" idx="4"/>
          </p:nvPr>
        </p:nvSpPr>
        <p:spPr/>
        <p:txBody>
          <a:bodyPr/>
          <a:lstStyle/>
          <a:p>
            <a:fld id="{89923B7D-8708-48E0-9D6D-46966A4832A7}" type="slidenum">
              <a:rPr lang="de-DE" smtClean="0"/>
              <a:pPr/>
              <a:t>10</a:t>
            </a:fld>
            <a:endParaRPr lang="de-DE" dirty="0"/>
          </a:p>
        </p:txBody>
      </p:sp>
      <p:sp>
        <p:nvSpPr>
          <p:cNvPr id="4" name="Inhaltsplatzhalter 3">
            <a:extLst>
              <a:ext uri="{FF2B5EF4-FFF2-40B4-BE49-F238E27FC236}">
                <a16:creationId xmlns:a16="http://schemas.microsoft.com/office/drawing/2014/main" id="{8A54273E-1F1E-8049-B6CB-0275B81D3394}"/>
              </a:ext>
            </a:extLst>
          </p:cNvPr>
          <p:cNvSpPr>
            <a:spLocks noGrp="1"/>
          </p:cNvSpPr>
          <p:nvPr>
            <p:ph sz="quarter" idx="10"/>
          </p:nvPr>
        </p:nvSpPr>
        <p:spPr/>
        <p:txBody>
          <a:bodyPr/>
          <a:lstStyle/>
          <a:p>
            <a:endParaRPr lang="de-DE"/>
          </a:p>
        </p:txBody>
      </p:sp>
      <p:graphicFrame>
        <p:nvGraphicFramePr>
          <p:cNvPr id="6" name="Inhaltsplatzhalter 5">
            <a:extLst>
              <a:ext uri="{FF2B5EF4-FFF2-40B4-BE49-F238E27FC236}">
                <a16:creationId xmlns:a16="http://schemas.microsoft.com/office/drawing/2014/main" id="{5EBC5D91-F5F8-3D43-9048-007459185CDF}"/>
              </a:ext>
            </a:extLst>
          </p:cNvPr>
          <p:cNvGraphicFramePr>
            <a:graphicFrameLocks noGrp="1"/>
          </p:cNvGraphicFramePr>
          <p:nvPr>
            <p:ph idx="1"/>
            <p:extLst>
              <p:ext uri="{D42A27DB-BD31-4B8C-83A1-F6EECF244321}">
                <p14:modId xmlns:p14="http://schemas.microsoft.com/office/powerpoint/2010/main" val="3460163332"/>
              </p:ext>
            </p:extLst>
          </p:nvPr>
        </p:nvGraphicFramePr>
        <p:xfrm>
          <a:off x="2645274" y="1945640"/>
          <a:ext cx="6901453" cy="2966720"/>
        </p:xfrm>
        <a:graphic>
          <a:graphicData uri="http://schemas.openxmlformats.org/drawingml/2006/table">
            <a:tbl>
              <a:tblPr firstRow="1" bandRow="1">
                <a:tableStyleId>{5C22544A-7EE6-4342-B048-85BDC9FD1C3A}</a:tableStyleId>
              </a:tblPr>
              <a:tblGrid>
                <a:gridCol w="5830505">
                  <a:extLst>
                    <a:ext uri="{9D8B030D-6E8A-4147-A177-3AD203B41FA5}">
                      <a16:colId xmlns:a16="http://schemas.microsoft.com/office/drawing/2014/main" val="550623962"/>
                    </a:ext>
                  </a:extLst>
                </a:gridCol>
                <a:gridCol w="1070948">
                  <a:extLst>
                    <a:ext uri="{9D8B030D-6E8A-4147-A177-3AD203B41FA5}">
                      <a16:colId xmlns:a16="http://schemas.microsoft.com/office/drawing/2014/main" val="1496862942"/>
                    </a:ext>
                  </a:extLst>
                </a:gridCol>
              </a:tblGrid>
              <a:tr h="370840">
                <a:tc>
                  <a:txBody>
                    <a:bodyPr/>
                    <a:lstStyle/>
                    <a:p>
                      <a:r>
                        <a:rPr lang="de-DE" dirty="0"/>
                        <a:t>Phase</a:t>
                      </a:r>
                    </a:p>
                  </a:txBody>
                  <a:tcPr/>
                </a:tc>
                <a:tc>
                  <a:txBody>
                    <a:bodyPr/>
                    <a:lstStyle/>
                    <a:p>
                      <a:pPr algn="ctr"/>
                      <a:r>
                        <a:rPr lang="de-DE" dirty="0"/>
                        <a:t>Wochen</a:t>
                      </a:r>
                    </a:p>
                  </a:txBody>
                  <a:tcPr/>
                </a:tc>
                <a:extLst>
                  <a:ext uri="{0D108BD9-81ED-4DB2-BD59-A6C34878D82A}">
                    <a16:rowId xmlns:a16="http://schemas.microsoft.com/office/drawing/2014/main" val="976440810"/>
                  </a:ext>
                </a:extLst>
              </a:tr>
              <a:tr h="370840">
                <a:tc>
                  <a:txBody>
                    <a:bodyPr/>
                    <a:lstStyle/>
                    <a:p>
                      <a:r>
                        <a:rPr lang="de-DE" dirty="0"/>
                        <a:t>Literaturrecherche</a:t>
                      </a:r>
                    </a:p>
                  </a:txBody>
                  <a:tcPr/>
                </a:tc>
                <a:tc>
                  <a:txBody>
                    <a:bodyPr/>
                    <a:lstStyle/>
                    <a:p>
                      <a:pPr algn="ctr"/>
                      <a:r>
                        <a:rPr lang="de-DE" dirty="0"/>
                        <a:t>2</a:t>
                      </a:r>
                    </a:p>
                  </a:txBody>
                  <a:tcPr/>
                </a:tc>
                <a:extLst>
                  <a:ext uri="{0D108BD9-81ED-4DB2-BD59-A6C34878D82A}">
                    <a16:rowId xmlns:a16="http://schemas.microsoft.com/office/drawing/2014/main" val="2783503231"/>
                  </a:ext>
                </a:extLst>
              </a:tr>
              <a:tr h="370840">
                <a:tc>
                  <a:txBody>
                    <a:bodyPr/>
                    <a:lstStyle/>
                    <a:p>
                      <a:r>
                        <a:rPr lang="de-DE" dirty="0"/>
                        <a:t>Grundlagen schreiben</a:t>
                      </a:r>
                    </a:p>
                  </a:txBody>
                  <a:tcPr/>
                </a:tc>
                <a:tc>
                  <a:txBody>
                    <a:bodyPr/>
                    <a:lstStyle/>
                    <a:p>
                      <a:pPr algn="ctr"/>
                      <a:r>
                        <a:rPr lang="de-DE" dirty="0"/>
                        <a:t>4</a:t>
                      </a:r>
                    </a:p>
                  </a:txBody>
                  <a:tcPr/>
                </a:tc>
                <a:extLst>
                  <a:ext uri="{0D108BD9-81ED-4DB2-BD59-A6C34878D82A}">
                    <a16:rowId xmlns:a16="http://schemas.microsoft.com/office/drawing/2014/main" val="684560876"/>
                  </a:ext>
                </a:extLst>
              </a:tr>
              <a:tr h="370840">
                <a:tc>
                  <a:txBody>
                    <a:bodyPr/>
                    <a:lstStyle/>
                    <a:p>
                      <a:r>
                        <a:rPr lang="de-DE" dirty="0"/>
                        <a:t>Anforderungserhebung und –</a:t>
                      </a:r>
                      <a:r>
                        <a:rPr lang="de-DE" dirty="0" err="1"/>
                        <a:t>analyse</a:t>
                      </a:r>
                      <a:r>
                        <a:rPr lang="de-DE" dirty="0"/>
                        <a:t> mit Praxispartner</a:t>
                      </a:r>
                    </a:p>
                  </a:txBody>
                  <a:tcPr/>
                </a:tc>
                <a:tc>
                  <a:txBody>
                    <a:bodyPr/>
                    <a:lstStyle/>
                    <a:p>
                      <a:pPr algn="ctr"/>
                      <a:r>
                        <a:rPr lang="de-DE" dirty="0"/>
                        <a:t>3</a:t>
                      </a:r>
                    </a:p>
                  </a:txBody>
                  <a:tcPr/>
                </a:tc>
                <a:extLst>
                  <a:ext uri="{0D108BD9-81ED-4DB2-BD59-A6C34878D82A}">
                    <a16:rowId xmlns:a16="http://schemas.microsoft.com/office/drawing/2014/main" val="950929872"/>
                  </a:ext>
                </a:extLst>
              </a:tr>
              <a:tr h="370840">
                <a:tc>
                  <a:txBody>
                    <a:bodyPr/>
                    <a:lstStyle/>
                    <a:p>
                      <a:r>
                        <a:rPr lang="de-DE" dirty="0"/>
                        <a:t>Entwicklung des Prototyps</a:t>
                      </a:r>
                    </a:p>
                  </a:txBody>
                  <a:tcPr/>
                </a:tc>
                <a:tc>
                  <a:txBody>
                    <a:bodyPr/>
                    <a:lstStyle/>
                    <a:p>
                      <a:pPr algn="ctr"/>
                      <a:r>
                        <a:rPr lang="de-DE" dirty="0"/>
                        <a:t>6</a:t>
                      </a:r>
                    </a:p>
                  </a:txBody>
                  <a:tcPr/>
                </a:tc>
                <a:extLst>
                  <a:ext uri="{0D108BD9-81ED-4DB2-BD59-A6C34878D82A}">
                    <a16:rowId xmlns:a16="http://schemas.microsoft.com/office/drawing/2014/main" val="85226038"/>
                  </a:ext>
                </a:extLst>
              </a:tr>
              <a:tr h="370840">
                <a:tc>
                  <a:txBody>
                    <a:bodyPr/>
                    <a:lstStyle/>
                    <a:p>
                      <a:r>
                        <a:rPr lang="de-DE" dirty="0"/>
                        <a:t>Evaluation durch Experteninterview</a:t>
                      </a:r>
                    </a:p>
                  </a:txBody>
                  <a:tcPr/>
                </a:tc>
                <a:tc>
                  <a:txBody>
                    <a:bodyPr/>
                    <a:lstStyle/>
                    <a:p>
                      <a:pPr algn="ctr"/>
                      <a:r>
                        <a:rPr lang="de-DE" dirty="0"/>
                        <a:t>2</a:t>
                      </a:r>
                    </a:p>
                  </a:txBody>
                  <a:tcPr/>
                </a:tc>
                <a:extLst>
                  <a:ext uri="{0D108BD9-81ED-4DB2-BD59-A6C34878D82A}">
                    <a16:rowId xmlns:a16="http://schemas.microsoft.com/office/drawing/2014/main" val="1186195842"/>
                  </a:ext>
                </a:extLst>
              </a:tr>
              <a:tr h="370840">
                <a:tc>
                  <a:txBody>
                    <a:bodyPr/>
                    <a:lstStyle/>
                    <a:p>
                      <a:r>
                        <a:rPr lang="de-DE" dirty="0"/>
                        <a:t>Auswertung</a:t>
                      </a:r>
                    </a:p>
                  </a:txBody>
                  <a:tcPr/>
                </a:tc>
                <a:tc>
                  <a:txBody>
                    <a:bodyPr/>
                    <a:lstStyle/>
                    <a:p>
                      <a:pPr algn="ctr"/>
                      <a:r>
                        <a:rPr lang="de-DE" dirty="0"/>
                        <a:t>2</a:t>
                      </a:r>
                    </a:p>
                  </a:txBody>
                  <a:tcPr/>
                </a:tc>
                <a:extLst>
                  <a:ext uri="{0D108BD9-81ED-4DB2-BD59-A6C34878D82A}">
                    <a16:rowId xmlns:a16="http://schemas.microsoft.com/office/drawing/2014/main" val="3539960213"/>
                  </a:ext>
                </a:extLst>
              </a:tr>
              <a:tr h="370840">
                <a:tc>
                  <a:txBody>
                    <a:bodyPr/>
                    <a:lstStyle/>
                    <a:p>
                      <a:r>
                        <a:rPr lang="de-DE" dirty="0"/>
                        <a:t>Restarbeiten</a:t>
                      </a:r>
                    </a:p>
                  </a:txBody>
                  <a:tcPr/>
                </a:tc>
                <a:tc>
                  <a:txBody>
                    <a:bodyPr/>
                    <a:lstStyle/>
                    <a:p>
                      <a:pPr algn="ctr"/>
                      <a:r>
                        <a:rPr lang="de-DE" dirty="0"/>
                        <a:t>3</a:t>
                      </a:r>
                    </a:p>
                  </a:txBody>
                  <a:tcPr/>
                </a:tc>
                <a:extLst>
                  <a:ext uri="{0D108BD9-81ED-4DB2-BD59-A6C34878D82A}">
                    <a16:rowId xmlns:a16="http://schemas.microsoft.com/office/drawing/2014/main" val="87180358"/>
                  </a:ext>
                </a:extLst>
              </a:tr>
            </a:tbl>
          </a:graphicData>
        </a:graphic>
      </p:graphicFrame>
    </p:spTree>
    <p:extLst>
      <p:ext uri="{BB962C8B-B14F-4D97-AF65-F5344CB8AC3E}">
        <p14:creationId xmlns:p14="http://schemas.microsoft.com/office/powerpoint/2010/main" val="144475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92A4B-20A3-8F46-B088-032DDCD8FBC0}"/>
              </a:ext>
            </a:extLst>
          </p:cNvPr>
          <p:cNvSpPr>
            <a:spLocks noGrp="1"/>
          </p:cNvSpPr>
          <p:nvPr>
            <p:ph type="title"/>
          </p:nvPr>
        </p:nvSpPr>
        <p:spPr/>
        <p:txBody>
          <a:bodyPr/>
          <a:lstStyle/>
          <a:p>
            <a:r>
              <a:rPr lang="de-DE" dirty="0"/>
              <a:t>Literatur</a:t>
            </a:r>
          </a:p>
        </p:txBody>
      </p:sp>
      <p:sp>
        <p:nvSpPr>
          <p:cNvPr id="3" name="Foliennummernplatzhalter 2">
            <a:extLst>
              <a:ext uri="{FF2B5EF4-FFF2-40B4-BE49-F238E27FC236}">
                <a16:creationId xmlns:a16="http://schemas.microsoft.com/office/drawing/2014/main" id="{A77FEC2D-5288-3A43-AFCE-8E7738E96727}"/>
              </a:ext>
            </a:extLst>
          </p:cNvPr>
          <p:cNvSpPr>
            <a:spLocks noGrp="1"/>
          </p:cNvSpPr>
          <p:nvPr>
            <p:ph type="sldNum" sz="quarter" idx="4"/>
          </p:nvPr>
        </p:nvSpPr>
        <p:spPr/>
        <p:txBody>
          <a:bodyPr/>
          <a:lstStyle/>
          <a:p>
            <a:fld id="{89923B7D-8708-48E0-9D6D-46966A4832A7}" type="slidenum">
              <a:rPr lang="de-DE" smtClean="0"/>
              <a:pPr/>
              <a:t>11</a:t>
            </a:fld>
            <a:endParaRPr lang="de-DE" dirty="0"/>
          </a:p>
        </p:txBody>
      </p:sp>
      <p:sp>
        <p:nvSpPr>
          <p:cNvPr id="4" name="Inhaltsplatzhalter 3">
            <a:extLst>
              <a:ext uri="{FF2B5EF4-FFF2-40B4-BE49-F238E27FC236}">
                <a16:creationId xmlns:a16="http://schemas.microsoft.com/office/drawing/2014/main" id="{0B0DF224-7463-6F4B-807C-0F39E1C6B33B}"/>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37FD2FE6-AE62-1D4D-A11D-23D9EB08FABC}"/>
              </a:ext>
            </a:extLst>
          </p:cNvPr>
          <p:cNvSpPr>
            <a:spLocks noGrp="1"/>
          </p:cNvSpPr>
          <p:nvPr>
            <p:ph idx="1"/>
          </p:nvPr>
        </p:nvSpPr>
        <p:spPr/>
        <p:txBody>
          <a:bodyPr>
            <a:normAutofit fontScale="92500"/>
          </a:bodyPr>
          <a:lstStyle/>
          <a:p>
            <a:r>
              <a:rPr lang="de-DE" sz="1200" dirty="0" err="1"/>
              <a:t>Buterin</a:t>
            </a:r>
            <a:r>
              <a:rPr lang="de-DE" sz="1200" dirty="0"/>
              <a:t>, V. (2014). White Paper. http://</a:t>
            </a:r>
            <a:r>
              <a:rPr lang="de-DE" sz="1200" dirty="0" err="1"/>
              <a:t>bit.ly</a:t>
            </a:r>
            <a:r>
              <a:rPr lang="de-DE" sz="1200" dirty="0"/>
              <a:t>/2KOC6mK. abgerufen am 23.05.2018. </a:t>
            </a:r>
          </a:p>
          <a:p>
            <a:r>
              <a:rPr lang="de-DE" sz="1200" dirty="0" err="1"/>
              <a:t>Cardano</a:t>
            </a:r>
            <a:r>
              <a:rPr lang="de-DE" sz="1200" dirty="0"/>
              <a:t> (2017). </a:t>
            </a:r>
            <a:r>
              <a:rPr lang="de-DE" sz="1200" dirty="0" err="1"/>
              <a:t>Why</a:t>
            </a:r>
            <a:r>
              <a:rPr lang="de-DE" sz="1200" dirty="0"/>
              <a:t> </a:t>
            </a:r>
            <a:r>
              <a:rPr lang="de-DE" sz="1200" dirty="0" err="1"/>
              <a:t>we</a:t>
            </a:r>
            <a:r>
              <a:rPr lang="de-DE" sz="1200" dirty="0"/>
              <a:t> </a:t>
            </a:r>
            <a:r>
              <a:rPr lang="de-DE" sz="1200" dirty="0" err="1"/>
              <a:t>are</a:t>
            </a:r>
            <a:r>
              <a:rPr lang="de-DE" sz="1200" dirty="0"/>
              <a:t> </a:t>
            </a:r>
            <a:r>
              <a:rPr lang="de-DE" sz="1200" dirty="0" err="1"/>
              <a:t>building</a:t>
            </a:r>
            <a:r>
              <a:rPr lang="de-DE" sz="1200" dirty="0"/>
              <a:t> </a:t>
            </a:r>
            <a:r>
              <a:rPr lang="de-DE" sz="1200" dirty="0" err="1"/>
              <a:t>Cardano</a:t>
            </a:r>
            <a:r>
              <a:rPr lang="de-DE" sz="1200" dirty="0"/>
              <a:t>. https://</a:t>
            </a:r>
            <a:r>
              <a:rPr lang="de-DE" sz="1200" dirty="0" err="1"/>
              <a:t>goo.gl</a:t>
            </a:r>
            <a:r>
              <a:rPr lang="de-DE" sz="1200" dirty="0"/>
              <a:t>/4xcTW1. aufgerufen am 05.04.2018. </a:t>
            </a:r>
          </a:p>
          <a:p>
            <a:r>
              <a:rPr lang="de-DE" sz="1200" dirty="0" err="1"/>
              <a:t>carVertical</a:t>
            </a:r>
            <a:r>
              <a:rPr lang="de-DE" sz="1200" dirty="0"/>
              <a:t> (2017). Whitepaper. https://</a:t>
            </a:r>
            <a:r>
              <a:rPr lang="de-DE" sz="1200" dirty="0" err="1"/>
              <a:t>www.carvertical.com</a:t>
            </a:r>
            <a:r>
              <a:rPr lang="de-DE" sz="1200" dirty="0"/>
              <a:t>/</a:t>
            </a:r>
            <a:r>
              <a:rPr lang="de-DE" sz="1200" dirty="0" err="1"/>
              <a:t>carvertical</a:t>
            </a:r>
            <a:r>
              <a:rPr lang="de-DE" sz="1200" dirty="0"/>
              <a:t>- </a:t>
            </a:r>
            <a:r>
              <a:rPr lang="de-DE" sz="1200" dirty="0" err="1"/>
              <a:t>whitepaper.pdf?updated</a:t>
            </a:r>
            <a:r>
              <a:rPr lang="de-DE" sz="1200" dirty="0"/>
              <a:t>=20171224. aufgerufen am 05.04.2018. </a:t>
            </a:r>
          </a:p>
          <a:p>
            <a:r>
              <a:rPr lang="de-DE" sz="1200" dirty="0"/>
              <a:t>Die Grünen (2013). PFERDEFLEISCHSKANDAL: WO BLEIBEN DIE GESETZE?! http://</a:t>
            </a:r>
            <a:r>
              <a:rPr lang="de-DE" sz="1200" dirty="0" err="1"/>
              <a:t>bit.ly</a:t>
            </a:r>
            <a:r>
              <a:rPr lang="de-DE" sz="1200" dirty="0"/>
              <a:t>/2Do1Lkj. aufgerufen am 09.02.2019. </a:t>
            </a:r>
          </a:p>
          <a:p>
            <a:r>
              <a:rPr lang="de-DE" sz="1200" dirty="0"/>
              <a:t>Drescher, D. (2017). Blockchain Grundlagen : Eine Einführung in die elementaren Konzepte in 25 Schritten. </a:t>
            </a:r>
            <a:r>
              <a:rPr lang="de-DE" sz="1200" dirty="0" err="1"/>
              <a:t>mitp</a:t>
            </a:r>
            <a:r>
              <a:rPr lang="de-DE" sz="1200" dirty="0"/>
              <a:t>, Frechen, 1. Auflage. Edition. </a:t>
            </a:r>
          </a:p>
          <a:p>
            <a:r>
              <a:rPr lang="de-DE" sz="1200" dirty="0" err="1"/>
              <a:t>Efken</a:t>
            </a:r>
            <a:r>
              <a:rPr lang="de-DE" sz="1200" dirty="0"/>
              <a:t>, J., </a:t>
            </a:r>
            <a:r>
              <a:rPr lang="de-DE" sz="1200" dirty="0" err="1"/>
              <a:t>Deblitz</a:t>
            </a:r>
            <a:r>
              <a:rPr lang="de-DE" sz="1200" dirty="0"/>
              <a:t>, C., </a:t>
            </a:r>
            <a:r>
              <a:rPr lang="de-DE" sz="1200" dirty="0" err="1"/>
              <a:t>Kreins</a:t>
            </a:r>
            <a:r>
              <a:rPr lang="de-DE" sz="1200" dirty="0"/>
              <a:t>, P., Krug, O., </a:t>
            </a:r>
            <a:r>
              <a:rPr lang="de-DE" sz="1200" dirty="0" err="1"/>
              <a:t>Kueest</a:t>
            </a:r>
            <a:r>
              <a:rPr lang="de-DE" sz="1200" dirty="0"/>
              <a:t>, S., Peter, G., </a:t>
            </a:r>
            <a:r>
              <a:rPr lang="de-DE" sz="1200" dirty="0" err="1"/>
              <a:t>and</a:t>
            </a:r>
            <a:r>
              <a:rPr lang="de-DE" sz="1200" dirty="0"/>
              <a:t> Hass, M. (2015). Stellungnahme zur aktuellen Situation der Fleischerzeugung und Fleischwirtschaft in Deutschland. </a:t>
            </a:r>
          </a:p>
          <a:p>
            <a:r>
              <a:rPr lang="de-DE" sz="1200" dirty="0"/>
              <a:t>Europa Parlament und Europäischer Rat (2002). Verordnung (EG) Nr. 178/2002 des Europäischen Parlaments und des Rates. https://</a:t>
            </a:r>
            <a:r>
              <a:rPr lang="de-DE" sz="1200" dirty="0" err="1"/>
              <a:t>eur-lex.europa.eu</a:t>
            </a:r>
            <a:r>
              <a:rPr lang="de-DE" sz="1200" dirty="0"/>
              <a:t>/legal- </a:t>
            </a:r>
            <a:r>
              <a:rPr lang="de-DE" sz="1200" dirty="0" err="1"/>
              <a:t>content</a:t>
            </a:r>
            <a:r>
              <a:rPr lang="de-DE" sz="1200" dirty="0"/>
              <a:t>/DE/TXT/?</a:t>
            </a:r>
            <a:r>
              <a:rPr lang="de-DE" sz="1200" dirty="0" err="1"/>
              <a:t>uri</a:t>
            </a:r>
            <a:r>
              <a:rPr lang="de-DE" sz="1200" dirty="0"/>
              <a:t>=CELEX:32002R0178. abgerufen am 07.02.2019. </a:t>
            </a:r>
          </a:p>
          <a:p>
            <a:r>
              <a:rPr lang="de-DE" sz="1200" dirty="0" err="1"/>
              <a:t>Glatz</a:t>
            </a:r>
            <a:r>
              <a:rPr lang="de-DE" sz="1200" dirty="0"/>
              <a:t>, F., Ernst, F., J. L. (2018). Deutsche Regierung setzt auf Blockchain. https://</a:t>
            </a:r>
            <a:r>
              <a:rPr lang="de-DE" sz="1200" dirty="0" err="1"/>
              <a:t>goo.gl</a:t>
            </a:r>
            <a:r>
              <a:rPr lang="de-DE" sz="1200" dirty="0"/>
              <a:t>/</a:t>
            </a:r>
            <a:r>
              <a:rPr lang="de-DE" sz="1200" dirty="0" err="1"/>
              <a:t>qzFfhE</a:t>
            </a:r>
            <a:r>
              <a:rPr lang="de-DE" sz="1200" dirty="0"/>
              <a:t>. abgerufen am 05.04.2018. </a:t>
            </a:r>
          </a:p>
          <a:p>
            <a:r>
              <a:rPr lang="en" sz="1200" dirty="0" err="1"/>
              <a:t>Hevner</a:t>
            </a:r>
            <a:r>
              <a:rPr lang="en" sz="1200" dirty="0"/>
              <a:t>, A. (2007). A three cycle view of design science research. Scandinavian Journal of Information Systems, 19. </a:t>
            </a:r>
          </a:p>
          <a:p>
            <a:r>
              <a:rPr lang="en" sz="1200" dirty="0" err="1"/>
              <a:t>Hevner</a:t>
            </a:r>
            <a:r>
              <a:rPr lang="en" sz="1200" dirty="0"/>
              <a:t>, A. (2010). Design research in information systems : theory and practice. </a:t>
            </a:r>
            <a:r>
              <a:rPr lang="en" sz="1200" dirty="0" err="1"/>
              <a:t>Hevner</a:t>
            </a:r>
            <a:r>
              <a:rPr lang="en" sz="1200" dirty="0"/>
              <a:t>, A. R., March, S. T., Park, J., and Ram, S. (2004). Design science in information systems research. MIS Quarterly, 28(1):75–105.</a:t>
            </a:r>
          </a:p>
          <a:p>
            <a:r>
              <a:rPr lang="en" sz="1200" dirty="0"/>
              <a:t>Nakamoto, S. (2009). Bitcoin: A Peer-to-Peer Electronic Cash System. http://</a:t>
            </a:r>
            <a:r>
              <a:rPr lang="en" sz="1200" dirty="0" err="1"/>
              <a:t>bit.ly</a:t>
            </a:r>
            <a:r>
              <a:rPr lang="en" sz="1200" dirty="0"/>
              <a:t>/2KL3zWM. </a:t>
            </a:r>
            <a:r>
              <a:rPr lang="en" sz="1200" dirty="0" err="1"/>
              <a:t>abgerufen</a:t>
            </a:r>
            <a:r>
              <a:rPr lang="en" sz="1200" dirty="0"/>
              <a:t> am 23.05.2018. </a:t>
            </a:r>
          </a:p>
          <a:p>
            <a:r>
              <a:rPr lang="de-DE" sz="1200" dirty="0" err="1"/>
              <a:t>Siepermann</a:t>
            </a:r>
            <a:r>
              <a:rPr lang="de-DE" sz="1200" dirty="0"/>
              <a:t>, C., </a:t>
            </a:r>
            <a:r>
              <a:rPr lang="de-DE" sz="1200" dirty="0" err="1"/>
              <a:t>Vahrenkamp</a:t>
            </a:r>
            <a:r>
              <a:rPr lang="de-DE" sz="1200" dirty="0"/>
              <a:t>, R., </a:t>
            </a:r>
            <a:r>
              <a:rPr lang="de-DE" sz="1200" dirty="0" err="1"/>
              <a:t>Siepermann</a:t>
            </a:r>
            <a:r>
              <a:rPr lang="de-DE" sz="1200" dirty="0"/>
              <a:t>, M., </a:t>
            </a:r>
            <a:r>
              <a:rPr lang="de-DE" sz="1200" dirty="0" err="1"/>
              <a:t>and</a:t>
            </a:r>
            <a:r>
              <a:rPr lang="de-DE" sz="1200" dirty="0"/>
              <a:t> Amann, M. (2015). Risikomanagement in Supply Chains : Gefahren abwehren, Chancen nutzen, Erfolg generieren. </a:t>
            </a:r>
          </a:p>
          <a:p>
            <a:r>
              <a:rPr lang="de-DE" sz="1200" dirty="0" err="1"/>
              <a:t>Tribis</a:t>
            </a:r>
            <a:r>
              <a:rPr lang="de-DE" sz="1200" dirty="0"/>
              <a:t>, Y., </a:t>
            </a:r>
            <a:r>
              <a:rPr lang="de-DE" sz="1200" dirty="0" err="1"/>
              <a:t>Bouchti</a:t>
            </a:r>
            <a:r>
              <a:rPr lang="de-DE" sz="1200" dirty="0"/>
              <a:t>, A. E., </a:t>
            </a:r>
            <a:r>
              <a:rPr lang="de-DE" sz="1200" dirty="0" err="1"/>
              <a:t>and</a:t>
            </a:r>
            <a:r>
              <a:rPr lang="de-DE" sz="1200" dirty="0"/>
              <a:t> </a:t>
            </a:r>
            <a:r>
              <a:rPr lang="de-DE" sz="1200" dirty="0" err="1"/>
              <a:t>Bouayad</a:t>
            </a:r>
            <a:r>
              <a:rPr lang="de-DE" sz="1200" dirty="0"/>
              <a:t>, H. (2018). Supply </a:t>
            </a:r>
            <a:r>
              <a:rPr lang="de-DE" sz="1200" dirty="0" err="1"/>
              <a:t>chain</a:t>
            </a:r>
            <a:r>
              <a:rPr lang="de-DE" sz="1200" dirty="0"/>
              <a:t> </a:t>
            </a:r>
            <a:r>
              <a:rPr lang="de-DE" sz="1200" dirty="0" err="1"/>
              <a:t>management</a:t>
            </a:r>
            <a:r>
              <a:rPr lang="de-DE" sz="1200" dirty="0"/>
              <a:t> </a:t>
            </a:r>
            <a:r>
              <a:rPr lang="de-DE" sz="1200" dirty="0" err="1"/>
              <a:t>based</a:t>
            </a:r>
            <a:r>
              <a:rPr lang="de-DE" sz="1200" dirty="0"/>
              <a:t> on </a:t>
            </a:r>
            <a:r>
              <a:rPr lang="de-DE" sz="1200" dirty="0" err="1"/>
              <a:t>blockchain</a:t>
            </a:r>
            <a:r>
              <a:rPr lang="de-DE" sz="1200" dirty="0"/>
              <a:t>: A </a:t>
            </a:r>
            <a:r>
              <a:rPr lang="de-DE" sz="1200" dirty="0" err="1"/>
              <a:t>systematic</a:t>
            </a:r>
            <a:r>
              <a:rPr lang="de-DE" sz="1200" dirty="0"/>
              <a:t> </a:t>
            </a:r>
            <a:r>
              <a:rPr lang="de-DE" sz="1200" dirty="0" err="1"/>
              <a:t>mapping</a:t>
            </a:r>
            <a:r>
              <a:rPr lang="de-DE" sz="1200" dirty="0"/>
              <a:t> </a:t>
            </a:r>
            <a:r>
              <a:rPr lang="de-DE" sz="1200" dirty="0" err="1"/>
              <a:t>study</a:t>
            </a:r>
            <a:r>
              <a:rPr lang="de-DE" sz="1200" dirty="0"/>
              <a:t>. MATEC Web </a:t>
            </a:r>
            <a:r>
              <a:rPr lang="de-DE" sz="1200" dirty="0" err="1"/>
              <a:t>of</a:t>
            </a:r>
            <a:r>
              <a:rPr lang="de-DE" sz="1200" dirty="0"/>
              <a:t> </a:t>
            </a:r>
            <a:r>
              <a:rPr lang="de-DE" sz="1200" dirty="0" err="1"/>
              <a:t>Conferences</a:t>
            </a:r>
            <a:r>
              <a:rPr lang="de-DE" sz="1200" dirty="0"/>
              <a:t>, 200:00020. </a:t>
            </a:r>
          </a:p>
          <a:p>
            <a:r>
              <a:rPr lang="de-DE" sz="1200" dirty="0"/>
              <a:t>Wilde, T. </a:t>
            </a:r>
            <a:r>
              <a:rPr lang="de-DE" sz="1200" dirty="0" err="1"/>
              <a:t>and</a:t>
            </a:r>
            <a:r>
              <a:rPr lang="de-DE" sz="1200" dirty="0"/>
              <a:t> Hess, T. (2007). Forschungsmethoden der Wirtschaftsinformatik; Eine empirische Untersuchung. Wirtschaftsinformatik, 49(4). </a:t>
            </a:r>
          </a:p>
        </p:txBody>
      </p:sp>
    </p:spTree>
    <p:extLst>
      <p:ext uri="{BB962C8B-B14F-4D97-AF65-F5344CB8AC3E}">
        <p14:creationId xmlns:p14="http://schemas.microsoft.com/office/powerpoint/2010/main" val="69189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62B6D8-4386-4D60-8BDD-A2399139DABD}"/>
              </a:ext>
            </a:extLst>
          </p:cNvPr>
          <p:cNvSpPr>
            <a:spLocks noGrp="1"/>
          </p:cNvSpPr>
          <p:nvPr>
            <p:ph type="body" sz="quarter" idx="13"/>
          </p:nvPr>
        </p:nvSpPr>
        <p:spPr/>
        <p:txBody>
          <a:bodyPr>
            <a:normAutofit lnSpcReduction="10000"/>
          </a:bodyPr>
          <a:lstStyle/>
          <a:p>
            <a:r>
              <a:rPr lang="de-DE" dirty="0"/>
              <a:t>Nils Lutz</a:t>
            </a:r>
          </a:p>
        </p:txBody>
      </p:sp>
      <p:sp>
        <p:nvSpPr>
          <p:cNvPr id="3" name="Textplatzhalter 2">
            <a:extLst>
              <a:ext uri="{FF2B5EF4-FFF2-40B4-BE49-F238E27FC236}">
                <a16:creationId xmlns:a16="http://schemas.microsoft.com/office/drawing/2014/main" id="{E0AFA086-DB34-428A-8ED5-E4984C94D778}"/>
              </a:ext>
            </a:extLst>
          </p:cNvPr>
          <p:cNvSpPr>
            <a:spLocks noGrp="1"/>
          </p:cNvSpPr>
          <p:nvPr>
            <p:ph type="body" sz="quarter" idx="14"/>
          </p:nvPr>
        </p:nvSpPr>
        <p:spPr/>
        <p:txBody>
          <a:bodyPr>
            <a:normAutofit lnSpcReduction="10000"/>
          </a:bodyPr>
          <a:lstStyle/>
          <a:p>
            <a:r>
              <a:rPr lang="de-DE" dirty="0" err="1"/>
              <a:t>nils.lutz@uol.de</a:t>
            </a:r>
            <a:endParaRPr lang="de-DE" dirty="0"/>
          </a:p>
        </p:txBody>
      </p:sp>
      <p:sp>
        <p:nvSpPr>
          <p:cNvPr id="4" name="Textplatzhalter 3">
            <a:extLst>
              <a:ext uri="{FF2B5EF4-FFF2-40B4-BE49-F238E27FC236}">
                <a16:creationId xmlns:a16="http://schemas.microsoft.com/office/drawing/2014/main" id="{51BE6728-8052-4F35-ADE1-C01C5A57C6A7}"/>
              </a:ext>
            </a:extLst>
          </p:cNvPr>
          <p:cNvSpPr>
            <a:spLocks noGrp="1"/>
          </p:cNvSpPr>
          <p:nvPr>
            <p:ph type="body" sz="quarter" idx="15"/>
          </p:nvPr>
        </p:nvSpPr>
        <p:spPr/>
        <p:txBody>
          <a:bodyPr>
            <a:normAutofit lnSpcReduction="10000"/>
          </a:bodyPr>
          <a:lstStyle/>
          <a:p>
            <a:r>
              <a:rPr lang="de-DE" dirty="0"/>
              <a:t>+49 173 25 28 407</a:t>
            </a:r>
          </a:p>
        </p:txBody>
      </p:sp>
    </p:spTree>
    <p:extLst>
      <p:ext uri="{BB962C8B-B14F-4D97-AF65-F5344CB8AC3E}">
        <p14:creationId xmlns:p14="http://schemas.microsoft.com/office/powerpoint/2010/main" val="344460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FF3ED-14A7-4E36-9154-2E8655448EC7}"/>
              </a:ext>
            </a:extLst>
          </p:cNvPr>
          <p:cNvSpPr>
            <a:spLocks noGrp="1"/>
          </p:cNvSpPr>
          <p:nvPr>
            <p:ph type="title"/>
          </p:nvPr>
        </p:nvSpPr>
        <p:spPr/>
        <p:txBody>
          <a:bodyPr/>
          <a:lstStyle/>
          <a:p>
            <a:r>
              <a:rPr lang="de-DE" dirty="0"/>
              <a:t>Agenda</a:t>
            </a:r>
          </a:p>
        </p:txBody>
      </p:sp>
      <p:sp>
        <p:nvSpPr>
          <p:cNvPr id="3" name="Foliennummernplatzhalter 2">
            <a:extLst>
              <a:ext uri="{FF2B5EF4-FFF2-40B4-BE49-F238E27FC236}">
                <a16:creationId xmlns:a16="http://schemas.microsoft.com/office/drawing/2014/main" id="{F1D27748-20F6-4570-BB46-A7015A67196A}"/>
              </a:ext>
            </a:extLst>
          </p:cNvPr>
          <p:cNvSpPr>
            <a:spLocks noGrp="1"/>
          </p:cNvSpPr>
          <p:nvPr>
            <p:ph type="sldNum" sz="quarter" idx="4"/>
          </p:nvPr>
        </p:nvSpPr>
        <p:spPr/>
        <p:txBody>
          <a:bodyPr/>
          <a:lstStyle/>
          <a:p>
            <a:fld id="{89923B7D-8708-48E0-9D6D-46966A4832A7}" type="slidenum">
              <a:rPr lang="de-DE" smtClean="0"/>
              <a:pPr/>
              <a:t>2</a:t>
            </a:fld>
            <a:endParaRPr lang="de-DE" dirty="0"/>
          </a:p>
        </p:txBody>
      </p:sp>
      <p:sp>
        <p:nvSpPr>
          <p:cNvPr id="4" name="Inhaltsplatzhalter 3">
            <a:extLst>
              <a:ext uri="{FF2B5EF4-FFF2-40B4-BE49-F238E27FC236}">
                <a16:creationId xmlns:a16="http://schemas.microsoft.com/office/drawing/2014/main" id="{722DD850-590D-407F-AC44-56AA2AEB28D1}"/>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95BFB82C-DB2C-4197-AB42-9C66C3D19AE7}"/>
              </a:ext>
            </a:extLst>
          </p:cNvPr>
          <p:cNvSpPr>
            <a:spLocks noGrp="1"/>
          </p:cNvSpPr>
          <p:nvPr>
            <p:ph idx="1"/>
          </p:nvPr>
        </p:nvSpPr>
        <p:spPr/>
        <p:txBody>
          <a:bodyPr/>
          <a:lstStyle/>
          <a:p>
            <a:r>
              <a:rPr lang="de-DE" dirty="0"/>
              <a:t>Motivation</a:t>
            </a:r>
          </a:p>
          <a:p>
            <a:r>
              <a:rPr lang="de-DE" dirty="0"/>
              <a:t>Problemstellung</a:t>
            </a:r>
          </a:p>
          <a:p>
            <a:r>
              <a:rPr lang="de-DE" dirty="0"/>
              <a:t>Vorgehen &amp; Ziele</a:t>
            </a:r>
          </a:p>
          <a:p>
            <a:r>
              <a:rPr lang="de-DE" dirty="0"/>
              <a:t>Zeitplan</a:t>
            </a:r>
          </a:p>
        </p:txBody>
      </p:sp>
      <p:grpSp>
        <p:nvGrpSpPr>
          <p:cNvPr id="8" name="Gruppieren 7">
            <a:extLst>
              <a:ext uri="{FF2B5EF4-FFF2-40B4-BE49-F238E27FC236}">
                <a16:creationId xmlns:a16="http://schemas.microsoft.com/office/drawing/2014/main" id="{8C6156FA-DA7C-AD46-A07F-466209393F00}"/>
              </a:ext>
            </a:extLst>
          </p:cNvPr>
          <p:cNvGrpSpPr/>
          <p:nvPr/>
        </p:nvGrpSpPr>
        <p:grpSpPr>
          <a:xfrm>
            <a:off x="4960188" y="3950127"/>
            <a:ext cx="6096000" cy="1927450"/>
            <a:chOff x="4188978" y="3272995"/>
            <a:chExt cx="6096000" cy="1927450"/>
          </a:xfrm>
        </p:grpSpPr>
        <p:sp>
          <p:nvSpPr>
            <p:cNvPr id="6" name="Rechteck 5">
              <a:extLst>
                <a:ext uri="{FF2B5EF4-FFF2-40B4-BE49-F238E27FC236}">
                  <a16:creationId xmlns:a16="http://schemas.microsoft.com/office/drawing/2014/main" id="{DC04C2C6-B0EE-6144-B41A-0EEAF95A508F}"/>
                </a:ext>
              </a:extLst>
            </p:cNvPr>
            <p:cNvSpPr/>
            <p:nvPr/>
          </p:nvSpPr>
          <p:spPr>
            <a:xfrm>
              <a:off x="4188978" y="3272995"/>
              <a:ext cx="6096000" cy="1681229"/>
            </a:xfrm>
            <a:prstGeom prst="rect">
              <a:avLst/>
            </a:prstGeom>
          </p:spPr>
          <p:txBody>
            <a:bodyPr>
              <a:spAutoFit/>
            </a:bodyPr>
            <a:lstStyle/>
            <a:p>
              <a:pPr algn="just">
                <a:lnSpc>
                  <a:spcPct val="150000"/>
                </a:lnSpc>
              </a:pPr>
              <a:r>
                <a:rPr lang="de-DE" sz="1400" i="1" dirty="0"/>
                <a:t>„Weltweit ist die Fleischerzeugung zwischen 2002 und 2012 um 23% und in Deutschland um 29% gestiegen. Die globalen Fleischexporte erhöhten sich im gleichen Zeitraum um 60%, in Deutschland sogar um 124%. Deutschland zählt sowohl beim Import als auch beim Export von Fleisch- und Fleischprodukten zu den bedeutendsten Handelsnationen weltweit.“</a:t>
              </a:r>
            </a:p>
          </p:txBody>
        </p:sp>
        <p:sp>
          <p:nvSpPr>
            <p:cNvPr id="7" name="Textfeld 6">
              <a:extLst>
                <a:ext uri="{FF2B5EF4-FFF2-40B4-BE49-F238E27FC236}">
                  <a16:creationId xmlns:a16="http://schemas.microsoft.com/office/drawing/2014/main" id="{F0EB1848-4243-3945-9069-605B8E52ACA4}"/>
                </a:ext>
              </a:extLst>
            </p:cNvPr>
            <p:cNvSpPr txBox="1"/>
            <p:nvPr/>
          </p:nvSpPr>
          <p:spPr>
            <a:xfrm>
              <a:off x="7260642" y="4954224"/>
              <a:ext cx="3024336" cy="246221"/>
            </a:xfrm>
            <a:prstGeom prst="rect">
              <a:avLst/>
            </a:prstGeom>
            <a:noFill/>
          </p:spPr>
          <p:txBody>
            <a:bodyPr wrap="square" rtlCol="0">
              <a:spAutoFit/>
            </a:bodyPr>
            <a:lstStyle/>
            <a:p>
              <a:pPr algn="r"/>
              <a:r>
                <a:rPr lang="de-DE" sz="1000" dirty="0"/>
                <a:t>Quelle: </a:t>
              </a:r>
              <a:r>
                <a:rPr lang="de-DE" sz="1000" dirty="0" err="1"/>
                <a:t>Efken</a:t>
              </a:r>
              <a:r>
                <a:rPr lang="de-DE" sz="1000" dirty="0"/>
                <a:t> et al. (2015)</a:t>
              </a:r>
            </a:p>
          </p:txBody>
        </p:sp>
      </p:grpSp>
    </p:spTree>
    <p:extLst>
      <p:ext uri="{BB962C8B-B14F-4D97-AF65-F5344CB8AC3E}">
        <p14:creationId xmlns:p14="http://schemas.microsoft.com/office/powerpoint/2010/main" val="56430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79F0D-67BF-C940-82D4-57CD37A7BF78}"/>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46001BB8-7B4D-E642-8733-A00B78CE6E56}"/>
              </a:ext>
            </a:extLst>
          </p:cNvPr>
          <p:cNvSpPr>
            <a:spLocks noGrp="1"/>
          </p:cNvSpPr>
          <p:nvPr>
            <p:ph type="sldNum" sz="quarter" idx="4"/>
          </p:nvPr>
        </p:nvSpPr>
        <p:spPr/>
        <p:txBody>
          <a:bodyPr/>
          <a:lstStyle/>
          <a:p>
            <a:fld id="{89923B7D-8708-48E0-9D6D-46966A4832A7}" type="slidenum">
              <a:rPr lang="de-DE" smtClean="0"/>
              <a:pPr/>
              <a:t>3</a:t>
            </a:fld>
            <a:endParaRPr lang="de-DE" dirty="0"/>
          </a:p>
        </p:txBody>
      </p:sp>
      <p:sp>
        <p:nvSpPr>
          <p:cNvPr id="4" name="Inhaltsplatzhalter 3">
            <a:extLst>
              <a:ext uri="{FF2B5EF4-FFF2-40B4-BE49-F238E27FC236}">
                <a16:creationId xmlns:a16="http://schemas.microsoft.com/office/drawing/2014/main" id="{4B23FF03-9034-6F4F-86DD-CA1E739E883F}"/>
              </a:ext>
            </a:extLst>
          </p:cNvPr>
          <p:cNvSpPr>
            <a:spLocks noGrp="1"/>
          </p:cNvSpPr>
          <p:nvPr>
            <p:ph sz="quarter" idx="10"/>
          </p:nvPr>
        </p:nvSpPr>
        <p:spPr/>
        <p:txBody>
          <a:bodyPr/>
          <a:lstStyle/>
          <a:p>
            <a:r>
              <a:rPr lang="de-DE" dirty="0"/>
              <a:t>Lebensmittelsicherheit</a:t>
            </a:r>
          </a:p>
        </p:txBody>
      </p:sp>
      <p:grpSp>
        <p:nvGrpSpPr>
          <p:cNvPr id="9" name="Gruppieren 8">
            <a:extLst>
              <a:ext uri="{FF2B5EF4-FFF2-40B4-BE49-F238E27FC236}">
                <a16:creationId xmlns:a16="http://schemas.microsoft.com/office/drawing/2014/main" id="{EC6C40B5-D9E2-B74F-98E3-B256FE8DF0FB}"/>
              </a:ext>
            </a:extLst>
          </p:cNvPr>
          <p:cNvGrpSpPr/>
          <p:nvPr/>
        </p:nvGrpSpPr>
        <p:grpSpPr>
          <a:xfrm>
            <a:off x="4532239" y="2313831"/>
            <a:ext cx="6256091" cy="4076178"/>
            <a:chOff x="5635487" y="2403282"/>
            <a:chExt cx="6256091" cy="4076178"/>
          </a:xfrm>
        </p:grpSpPr>
        <p:pic>
          <p:nvPicPr>
            <p:cNvPr id="6" name="Grafik 5">
              <a:extLst>
                <a:ext uri="{FF2B5EF4-FFF2-40B4-BE49-F238E27FC236}">
                  <a16:creationId xmlns:a16="http://schemas.microsoft.com/office/drawing/2014/main" id="{901AF49F-A14E-E043-9892-2725FA044453}"/>
                </a:ext>
              </a:extLst>
            </p:cNvPr>
            <p:cNvPicPr>
              <a:picLocks noChangeAspect="1"/>
            </p:cNvPicPr>
            <p:nvPr/>
          </p:nvPicPr>
          <p:blipFill rotWithShape="1">
            <a:blip r:embed="rId3">
              <a:extLst>
                <a:ext uri="{28A0092B-C50C-407E-A947-70E740481C1C}">
                  <a14:useLocalDpi xmlns:a14="http://schemas.microsoft.com/office/drawing/2010/main" val="0"/>
                </a:ext>
              </a:extLst>
            </a:blip>
            <a:srcRect l="7455" t="9118" r="8605" b="19551"/>
            <a:stretch/>
          </p:blipFill>
          <p:spPr>
            <a:xfrm>
              <a:off x="5635487" y="2403282"/>
              <a:ext cx="6256091" cy="3953068"/>
            </a:xfrm>
            <a:prstGeom prst="rect">
              <a:avLst/>
            </a:prstGeom>
          </p:spPr>
        </p:pic>
        <p:sp>
          <p:nvSpPr>
            <p:cNvPr id="8" name="Textfeld 7">
              <a:extLst>
                <a:ext uri="{FF2B5EF4-FFF2-40B4-BE49-F238E27FC236}">
                  <a16:creationId xmlns:a16="http://schemas.microsoft.com/office/drawing/2014/main" id="{57CC2BB0-F3F9-AC4D-89B7-D9411EBD975F}"/>
                </a:ext>
              </a:extLst>
            </p:cNvPr>
            <p:cNvSpPr txBox="1"/>
            <p:nvPr/>
          </p:nvSpPr>
          <p:spPr>
            <a:xfrm>
              <a:off x="8293613" y="6233239"/>
              <a:ext cx="3597965" cy="246221"/>
            </a:xfrm>
            <a:prstGeom prst="rect">
              <a:avLst/>
            </a:prstGeom>
            <a:noFill/>
          </p:spPr>
          <p:txBody>
            <a:bodyPr wrap="square" rtlCol="0">
              <a:spAutoFit/>
            </a:bodyPr>
            <a:lstStyle/>
            <a:p>
              <a:pPr algn="r"/>
              <a:r>
                <a:rPr lang="de-DE" sz="1000" dirty="0"/>
                <a:t>Quelle: Fraunhofer ISST, 2015</a:t>
              </a:r>
            </a:p>
          </p:txBody>
        </p:sp>
      </p:grpSp>
      <p:sp>
        <p:nvSpPr>
          <p:cNvPr id="5" name="Inhaltsplatzhalter 4">
            <a:extLst>
              <a:ext uri="{FF2B5EF4-FFF2-40B4-BE49-F238E27FC236}">
                <a16:creationId xmlns:a16="http://schemas.microsoft.com/office/drawing/2014/main" id="{680F1054-ADF8-F548-8721-3F0527AE991A}"/>
              </a:ext>
            </a:extLst>
          </p:cNvPr>
          <p:cNvSpPr>
            <a:spLocks noGrp="1"/>
          </p:cNvSpPr>
          <p:nvPr>
            <p:ph idx="1"/>
          </p:nvPr>
        </p:nvSpPr>
        <p:spPr/>
        <p:txBody>
          <a:bodyPr/>
          <a:lstStyle/>
          <a:p>
            <a:r>
              <a:rPr lang="de-DE" dirty="0"/>
              <a:t>Öffentlicher Druck durch Skandale </a:t>
            </a:r>
            <a:r>
              <a:rPr lang="de-DE" sz="1000" dirty="0"/>
              <a:t>(Die Grünen, 2013)</a:t>
            </a:r>
            <a:endParaRPr lang="de-DE" dirty="0"/>
          </a:p>
          <a:p>
            <a:r>
              <a:rPr lang="de-DE" dirty="0"/>
              <a:t>Umsetzung der EU-Verordnung 178/02 </a:t>
            </a:r>
            <a:r>
              <a:rPr lang="de-DE" sz="1000" dirty="0"/>
              <a:t>(Europa Parlament und Europäischer Rat, 2002)</a:t>
            </a:r>
            <a:endParaRPr lang="de-DE" dirty="0"/>
          </a:p>
          <a:p>
            <a:r>
              <a:rPr lang="de-DE" dirty="0"/>
              <a:t>Wettbewerbsvorteil</a:t>
            </a:r>
          </a:p>
          <a:p>
            <a:r>
              <a:rPr lang="de-DE" sz="1800" i="1" dirty="0"/>
              <a:t>„</a:t>
            </a:r>
            <a:r>
              <a:rPr lang="de-DE" sz="1800" i="1" dirty="0" err="1"/>
              <a:t>From</a:t>
            </a:r>
            <a:r>
              <a:rPr lang="de-DE" sz="1800" i="1" dirty="0"/>
              <a:t> </a:t>
            </a:r>
            <a:r>
              <a:rPr lang="de-DE" sz="1800" i="1" dirty="0" err="1"/>
              <a:t>the</a:t>
            </a:r>
            <a:r>
              <a:rPr lang="de-DE" sz="1800" i="1" dirty="0"/>
              <a:t> </a:t>
            </a:r>
            <a:r>
              <a:rPr lang="de-DE" sz="1800" i="1" dirty="0" err="1"/>
              <a:t>pork</a:t>
            </a:r>
            <a:r>
              <a:rPr lang="de-DE" sz="1800" i="1" dirty="0"/>
              <a:t> </a:t>
            </a:r>
            <a:r>
              <a:rPr lang="de-DE" sz="1800" i="1" dirty="0" err="1"/>
              <a:t>to</a:t>
            </a:r>
            <a:r>
              <a:rPr lang="de-DE" sz="1800" i="1" dirty="0"/>
              <a:t> </a:t>
            </a:r>
            <a:r>
              <a:rPr lang="de-DE" sz="1800" i="1" dirty="0" err="1"/>
              <a:t>the</a:t>
            </a:r>
            <a:r>
              <a:rPr lang="de-DE" sz="1800" i="1" dirty="0"/>
              <a:t> </a:t>
            </a:r>
            <a:r>
              <a:rPr lang="de-DE" sz="1800" i="1" dirty="0" err="1"/>
              <a:t>fork</a:t>
            </a:r>
            <a:r>
              <a:rPr lang="de-DE" sz="1800" i="1" dirty="0"/>
              <a:t>“</a:t>
            </a:r>
          </a:p>
        </p:txBody>
      </p:sp>
    </p:spTree>
    <p:extLst>
      <p:ext uri="{BB962C8B-B14F-4D97-AF65-F5344CB8AC3E}">
        <p14:creationId xmlns:p14="http://schemas.microsoft.com/office/powerpoint/2010/main" val="374535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4</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Hauptmerkmale der Technologie </a:t>
            </a:r>
            <a:r>
              <a:rPr lang="de-DE" sz="1050" dirty="0"/>
              <a:t>(</a:t>
            </a:r>
            <a:r>
              <a:rPr lang="de-DE" sz="1050" dirty="0" err="1"/>
              <a:t>Buterin</a:t>
            </a:r>
            <a:r>
              <a:rPr lang="de-DE" sz="1050" dirty="0"/>
              <a:t>, 2014; </a:t>
            </a:r>
            <a:r>
              <a:rPr lang="de-DE" sz="1050" dirty="0" err="1"/>
              <a:t>Cardano</a:t>
            </a:r>
            <a:r>
              <a:rPr lang="de-DE" sz="1050" dirty="0"/>
              <a:t>, 2017; </a:t>
            </a:r>
            <a:r>
              <a:rPr lang="de-DE" sz="1050" dirty="0" err="1"/>
              <a:t>carVertical</a:t>
            </a:r>
            <a:r>
              <a:rPr lang="de-DE" sz="1050" dirty="0"/>
              <a:t>, 2017; </a:t>
            </a:r>
            <a:r>
              <a:rPr lang="de-DE" sz="1050" dirty="0" err="1"/>
              <a:t>Nakamoto</a:t>
            </a:r>
            <a:r>
              <a:rPr lang="de-DE" sz="1050" dirty="0"/>
              <a:t>, 2009; Drescher, 2017; </a:t>
            </a:r>
            <a:r>
              <a:rPr lang="de-DE" sz="1050" dirty="0" err="1"/>
              <a:t>Tribis</a:t>
            </a:r>
            <a:r>
              <a:rPr lang="de-DE" sz="1050" dirty="0"/>
              <a:t> et al., 2018)</a:t>
            </a:r>
            <a:endParaRPr lang="de-DE" dirty="0"/>
          </a:p>
          <a:p>
            <a:pPr lvl="1"/>
            <a:r>
              <a:rPr lang="de-DE" dirty="0"/>
              <a:t>Ein unveränderliches Transaktionsregister ist das zentrale Element jeder Blockchain.</a:t>
            </a:r>
          </a:p>
          <a:p>
            <a:pPr lvl="1"/>
            <a:r>
              <a:rPr lang="de-DE" dirty="0"/>
              <a:t>Alle Datensätze werden in einer dezentralen Datenbank gespeichert, die auf einer Anzahl von Rechnern (Nodes) im Netzwerk redundant gehalten wird.</a:t>
            </a:r>
          </a:p>
          <a:p>
            <a:pPr lvl="1"/>
            <a:r>
              <a:rPr lang="de-DE" dirty="0"/>
              <a:t>Das Transaktionsregister ist strikt additiv – nichts kann rückwirkend verändert oder entfernt werden. Das Register wächst also, während fortwährend neue Datensätze hinzugefügt werden.</a:t>
            </a:r>
          </a:p>
          <a:p>
            <a:pPr lvl="1"/>
            <a:r>
              <a:rPr lang="de-DE" dirty="0"/>
              <a:t>Bestimmte Verfahren stellen sicher, dass nur zulässige Datensätze akzeptiert werden und dass die gespeicherten Versionen der Datenbank auf allen Nodes identisch sind.</a:t>
            </a:r>
          </a:p>
        </p:txBody>
      </p:sp>
      <p:grpSp>
        <p:nvGrpSpPr>
          <p:cNvPr id="8" name="Gruppieren 7">
            <a:extLst>
              <a:ext uri="{FF2B5EF4-FFF2-40B4-BE49-F238E27FC236}">
                <a16:creationId xmlns:a16="http://schemas.microsoft.com/office/drawing/2014/main" id="{87A628C9-4B9A-7C40-B444-949D7212ABC9}"/>
              </a:ext>
            </a:extLst>
          </p:cNvPr>
          <p:cNvGrpSpPr/>
          <p:nvPr/>
        </p:nvGrpSpPr>
        <p:grpSpPr>
          <a:xfrm>
            <a:off x="1779085" y="4651513"/>
            <a:ext cx="8633830" cy="2069962"/>
            <a:chOff x="1779912" y="4651513"/>
            <a:chExt cx="8633830" cy="2069962"/>
          </a:xfrm>
        </p:grpSpPr>
        <p:pic>
          <p:nvPicPr>
            <p:cNvPr id="6" name="Grafik 5">
              <a:extLst>
                <a:ext uri="{FF2B5EF4-FFF2-40B4-BE49-F238E27FC236}">
                  <a16:creationId xmlns:a16="http://schemas.microsoft.com/office/drawing/2014/main" id="{9C1F1AF6-722F-7844-A809-54415ABBB41B}"/>
                </a:ext>
              </a:extLst>
            </p:cNvPr>
            <p:cNvPicPr>
              <a:picLocks noChangeAspect="1"/>
            </p:cNvPicPr>
            <p:nvPr/>
          </p:nvPicPr>
          <p:blipFill>
            <a:blip r:embed="rId3"/>
            <a:stretch>
              <a:fillRect/>
            </a:stretch>
          </p:blipFill>
          <p:spPr>
            <a:xfrm>
              <a:off x="1779912" y="4651513"/>
              <a:ext cx="8632177" cy="1801498"/>
            </a:xfrm>
            <a:prstGeom prst="rect">
              <a:avLst/>
            </a:prstGeom>
          </p:spPr>
        </p:pic>
        <p:sp>
          <p:nvSpPr>
            <p:cNvPr id="7" name="Textfeld 6">
              <a:extLst>
                <a:ext uri="{FF2B5EF4-FFF2-40B4-BE49-F238E27FC236}">
                  <a16:creationId xmlns:a16="http://schemas.microsoft.com/office/drawing/2014/main" id="{18A52510-0674-DB40-8D16-B13FF0369377}"/>
                </a:ext>
              </a:extLst>
            </p:cNvPr>
            <p:cNvSpPr txBox="1"/>
            <p:nvPr/>
          </p:nvSpPr>
          <p:spPr>
            <a:xfrm>
              <a:off x="7108131" y="6475254"/>
              <a:ext cx="3305611" cy="246221"/>
            </a:xfrm>
            <a:prstGeom prst="rect">
              <a:avLst/>
            </a:prstGeom>
            <a:noFill/>
          </p:spPr>
          <p:txBody>
            <a:bodyPr wrap="square" rtlCol="0">
              <a:spAutoFit/>
            </a:bodyPr>
            <a:lstStyle/>
            <a:p>
              <a:pPr algn="r"/>
              <a:r>
                <a:rPr lang="de-DE" sz="1000" dirty="0"/>
                <a:t>Quelle: </a:t>
              </a:r>
              <a:r>
                <a:rPr lang="de-DE" sz="1000" dirty="0" err="1"/>
                <a:t>Tschorsch</a:t>
              </a:r>
              <a:r>
                <a:rPr lang="de-DE" sz="1000" dirty="0"/>
                <a:t>, 2016</a:t>
              </a:r>
            </a:p>
          </p:txBody>
        </p:sp>
      </p:grpSp>
    </p:spTree>
    <p:extLst>
      <p:ext uri="{BB962C8B-B14F-4D97-AF65-F5344CB8AC3E}">
        <p14:creationId xmlns:p14="http://schemas.microsoft.com/office/powerpoint/2010/main" val="253475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28883EE7-57BF-7A43-9EBE-23DAAF869A80}"/>
              </a:ext>
            </a:extLst>
          </p:cNvPr>
          <p:cNvGrpSpPr/>
          <p:nvPr/>
        </p:nvGrpSpPr>
        <p:grpSpPr>
          <a:xfrm>
            <a:off x="7008154" y="2878323"/>
            <a:ext cx="4312508" cy="3680467"/>
            <a:chOff x="6242849" y="2822714"/>
            <a:chExt cx="4312508" cy="3680467"/>
          </a:xfrm>
        </p:grpSpPr>
        <p:pic>
          <p:nvPicPr>
            <p:cNvPr id="10" name="Grafik 9">
              <a:extLst>
                <a:ext uri="{FF2B5EF4-FFF2-40B4-BE49-F238E27FC236}">
                  <a16:creationId xmlns:a16="http://schemas.microsoft.com/office/drawing/2014/main" id="{F937D92E-F026-3E4D-83CC-9B3D6BD4B7EA}"/>
                </a:ext>
              </a:extLst>
            </p:cNvPr>
            <p:cNvPicPr>
              <a:picLocks noChangeAspect="1"/>
            </p:cNvPicPr>
            <p:nvPr/>
          </p:nvPicPr>
          <p:blipFill rotWithShape="1">
            <a:blip r:embed="rId3">
              <a:extLst>
                <a:ext uri="{28A0092B-C50C-407E-A947-70E740481C1C}">
                  <a14:useLocalDpi xmlns:a14="http://schemas.microsoft.com/office/drawing/2010/main" val="0"/>
                </a:ext>
              </a:extLst>
            </a:blip>
            <a:srcRect t="14296" r="30781" b="12270"/>
            <a:stretch/>
          </p:blipFill>
          <p:spPr>
            <a:xfrm>
              <a:off x="6242849" y="2822714"/>
              <a:ext cx="4312508" cy="3434246"/>
            </a:xfrm>
            <a:prstGeom prst="rect">
              <a:avLst/>
            </a:prstGeom>
          </p:spPr>
        </p:pic>
        <p:sp>
          <p:nvSpPr>
            <p:cNvPr id="11" name="Textfeld 10">
              <a:extLst>
                <a:ext uri="{FF2B5EF4-FFF2-40B4-BE49-F238E27FC236}">
                  <a16:creationId xmlns:a16="http://schemas.microsoft.com/office/drawing/2014/main" id="{48317EF0-62CB-4B45-AEB5-0729AB842102}"/>
                </a:ext>
              </a:extLst>
            </p:cNvPr>
            <p:cNvSpPr txBox="1"/>
            <p:nvPr/>
          </p:nvSpPr>
          <p:spPr>
            <a:xfrm>
              <a:off x="6930887" y="6256960"/>
              <a:ext cx="3624470" cy="246221"/>
            </a:xfrm>
            <a:prstGeom prst="rect">
              <a:avLst/>
            </a:prstGeom>
            <a:noFill/>
          </p:spPr>
          <p:txBody>
            <a:bodyPr wrap="square" rtlCol="0">
              <a:spAutoFit/>
            </a:bodyPr>
            <a:lstStyle/>
            <a:p>
              <a:pPr algn="r"/>
              <a:r>
                <a:rPr lang="de-DE" sz="1000" dirty="0"/>
                <a:t>Quelle: </a:t>
              </a:r>
              <a:r>
                <a:rPr lang="de-DE" sz="1000" dirty="0" err="1"/>
                <a:t>Transparency-One</a:t>
              </a:r>
              <a:r>
                <a:rPr lang="de-DE" sz="1000" dirty="0"/>
                <a:t>, 2019</a:t>
              </a:r>
            </a:p>
          </p:txBody>
        </p:sp>
      </p:grpSp>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5</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Schnittmenge mit Supply-Chain Systemen</a:t>
            </a:r>
          </a:p>
          <a:p>
            <a:pPr lvl="1"/>
            <a:r>
              <a:rPr lang="de-DE" dirty="0"/>
              <a:t>Viele Teilnehmer eines logischen Systems </a:t>
            </a:r>
            <a:r>
              <a:rPr lang="de-DE" sz="1000" dirty="0"/>
              <a:t>(</a:t>
            </a:r>
            <a:r>
              <a:rPr lang="de-DE" sz="1000" dirty="0" err="1"/>
              <a:t>Tribis</a:t>
            </a:r>
            <a:r>
              <a:rPr lang="de-DE" sz="1000" dirty="0"/>
              <a:t> et al., 2018)</a:t>
            </a:r>
            <a:endParaRPr lang="de-DE" dirty="0"/>
          </a:p>
          <a:p>
            <a:pPr lvl="1"/>
            <a:r>
              <a:rPr lang="de-DE" dirty="0"/>
              <a:t>Abbildung der gesamten Lieferkette als Graph </a:t>
            </a:r>
            <a:r>
              <a:rPr lang="de-DE" sz="1000" dirty="0"/>
              <a:t>(</a:t>
            </a:r>
            <a:r>
              <a:rPr lang="de-DE" sz="1000" dirty="0" err="1"/>
              <a:t>Tribis</a:t>
            </a:r>
            <a:r>
              <a:rPr lang="de-DE" sz="1000" dirty="0"/>
              <a:t> et al., 2018)</a:t>
            </a:r>
            <a:endParaRPr lang="de-DE" dirty="0"/>
          </a:p>
          <a:p>
            <a:pPr lvl="1"/>
            <a:r>
              <a:rPr lang="de-DE" dirty="0"/>
              <a:t>Bundesregierung zeigt starkes Interesse daran eine Strategie zum Umgang und Einsatz der Technologie zu erarbeiten </a:t>
            </a:r>
            <a:r>
              <a:rPr lang="de-DE" sz="1000" dirty="0"/>
              <a:t>(</a:t>
            </a:r>
            <a:r>
              <a:rPr lang="de-DE" sz="1000" dirty="0" err="1"/>
              <a:t>Gatz</a:t>
            </a:r>
            <a:r>
              <a:rPr lang="de-DE" sz="1000" dirty="0"/>
              <a:t> et al., 2018)</a:t>
            </a:r>
          </a:p>
          <a:p>
            <a:pPr lvl="1"/>
            <a:r>
              <a:rPr lang="de-DE" dirty="0"/>
              <a:t>Transparenzansprüche des Endverbrauchers </a:t>
            </a:r>
            <a:r>
              <a:rPr lang="de-DE" sz="1000" dirty="0"/>
              <a:t>(</a:t>
            </a:r>
            <a:r>
              <a:rPr lang="de-DE" sz="1000" dirty="0" err="1"/>
              <a:t>Siepermann</a:t>
            </a:r>
            <a:r>
              <a:rPr lang="de-DE" sz="1000" dirty="0"/>
              <a:t> et al., 2015)</a:t>
            </a:r>
            <a:endParaRPr lang="de-DE" dirty="0"/>
          </a:p>
          <a:p>
            <a:pPr lvl="1"/>
            <a:endParaRPr lang="de-DE" dirty="0"/>
          </a:p>
          <a:p>
            <a:pPr lvl="1"/>
            <a:endParaRPr lang="de-DE" dirty="0"/>
          </a:p>
        </p:txBody>
      </p:sp>
    </p:spTree>
    <p:extLst>
      <p:ext uri="{BB962C8B-B14F-4D97-AF65-F5344CB8AC3E}">
        <p14:creationId xmlns:p14="http://schemas.microsoft.com/office/powerpoint/2010/main" val="90440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F69C25-C7B0-F849-8727-B06B8F3FD236}"/>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92B54026-002C-6142-A9AB-F55D8F6DF696}"/>
              </a:ext>
            </a:extLst>
          </p:cNvPr>
          <p:cNvSpPr>
            <a:spLocks noGrp="1"/>
          </p:cNvSpPr>
          <p:nvPr>
            <p:ph type="sldNum" sz="quarter" idx="4"/>
          </p:nvPr>
        </p:nvSpPr>
        <p:spPr/>
        <p:txBody>
          <a:bodyPr/>
          <a:lstStyle/>
          <a:p>
            <a:fld id="{89923B7D-8708-48E0-9D6D-46966A4832A7}" type="slidenum">
              <a:rPr lang="de-DE" smtClean="0"/>
              <a:pPr/>
              <a:t>6</a:t>
            </a:fld>
            <a:endParaRPr lang="de-DE" dirty="0"/>
          </a:p>
        </p:txBody>
      </p:sp>
      <p:sp>
        <p:nvSpPr>
          <p:cNvPr id="4" name="Inhaltsplatzhalter 3">
            <a:extLst>
              <a:ext uri="{FF2B5EF4-FFF2-40B4-BE49-F238E27FC236}">
                <a16:creationId xmlns:a16="http://schemas.microsoft.com/office/drawing/2014/main" id="{C9494ABF-F691-3C42-A484-A5749C4F9077}"/>
              </a:ext>
            </a:extLst>
          </p:cNvPr>
          <p:cNvSpPr>
            <a:spLocks noGrp="1"/>
          </p:cNvSpPr>
          <p:nvPr>
            <p:ph sz="quarter" idx="10"/>
          </p:nvPr>
        </p:nvSpPr>
        <p:spPr/>
        <p:txBody>
          <a:bodyPr/>
          <a:lstStyle/>
          <a:p>
            <a:endParaRPr lang="de-DE"/>
          </a:p>
        </p:txBody>
      </p:sp>
      <p:graphicFrame>
        <p:nvGraphicFramePr>
          <p:cNvPr id="8" name="Inhaltsplatzhalter 7">
            <a:extLst>
              <a:ext uri="{FF2B5EF4-FFF2-40B4-BE49-F238E27FC236}">
                <a16:creationId xmlns:a16="http://schemas.microsoft.com/office/drawing/2014/main" id="{2F73414D-9A4C-3144-9A73-80B41B6A7419}"/>
              </a:ext>
            </a:extLst>
          </p:cNvPr>
          <p:cNvGraphicFramePr>
            <a:graphicFrameLocks noGrp="1"/>
          </p:cNvGraphicFramePr>
          <p:nvPr>
            <p:ph idx="1"/>
            <p:extLst>
              <p:ext uri="{D42A27DB-BD31-4B8C-83A1-F6EECF244321}">
                <p14:modId xmlns:p14="http://schemas.microsoft.com/office/powerpoint/2010/main" val="7474083"/>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fik 8">
            <a:extLst>
              <a:ext uri="{FF2B5EF4-FFF2-40B4-BE49-F238E27FC236}">
                <a16:creationId xmlns:a16="http://schemas.microsoft.com/office/drawing/2014/main" id="{DC871749-233C-DC4B-94AE-849B65750A84}"/>
              </a:ext>
            </a:extLst>
          </p:cNvPr>
          <p:cNvPicPr>
            <a:picLocks noChangeAspect="1"/>
          </p:cNvPicPr>
          <p:nvPr/>
        </p:nvPicPr>
        <p:blipFill>
          <a:blip r:embed="rId8"/>
          <a:stretch>
            <a:fillRect/>
          </a:stretch>
        </p:blipFill>
        <p:spPr>
          <a:xfrm>
            <a:off x="643797" y="1828799"/>
            <a:ext cx="771939" cy="771939"/>
          </a:xfrm>
          <a:prstGeom prst="rect">
            <a:avLst/>
          </a:prstGeom>
        </p:spPr>
      </p:pic>
      <p:pic>
        <p:nvPicPr>
          <p:cNvPr id="10" name="Grafik 9">
            <a:extLst>
              <a:ext uri="{FF2B5EF4-FFF2-40B4-BE49-F238E27FC236}">
                <a16:creationId xmlns:a16="http://schemas.microsoft.com/office/drawing/2014/main" id="{D83BAEA9-7C9D-B64C-A50B-DE7A531C1ACE}"/>
              </a:ext>
            </a:extLst>
          </p:cNvPr>
          <p:cNvPicPr>
            <a:picLocks noChangeAspect="1"/>
          </p:cNvPicPr>
          <p:nvPr/>
        </p:nvPicPr>
        <p:blipFill rotWithShape="1">
          <a:blip r:embed="rId9"/>
          <a:srcRect r="51045"/>
          <a:stretch/>
        </p:blipFill>
        <p:spPr>
          <a:xfrm>
            <a:off x="1174192" y="2903298"/>
            <a:ext cx="514084" cy="537827"/>
          </a:xfrm>
          <a:prstGeom prst="rect">
            <a:avLst/>
          </a:prstGeom>
        </p:spPr>
      </p:pic>
      <p:pic>
        <p:nvPicPr>
          <p:cNvPr id="11" name="Grafik 10">
            <a:extLst>
              <a:ext uri="{FF2B5EF4-FFF2-40B4-BE49-F238E27FC236}">
                <a16:creationId xmlns:a16="http://schemas.microsoft.com/office/drawing/2014/main" id="{E8974A08-9AC8-BF47-83DA-8E6AE0B0EB00}"/>
              </a:ext>
            </a:extLst>
          </p:cNvPr>
          <p:cNvPicPr>
            <a:picLocks noChangeAspect="1"/>
          </p:cNvPicPr>
          <p:nvPr/>
        </p:nvPicPr>
        <p:blipFill>
          <a:blip r:embed="rId10"/>
          <a:stretch>
            <a:fillRect/>
          </a:stretch>
        </p:blipFill>
        <p:spPr>
          <a:xfrm>
            <a:off x="1111548" y="4045124"/>
            <a:ext cx="619493" cy="308555"/>
          </a:xfrm>
          <a:prstGeom prst="rect">
            <a:avLst/>
          </a:prstGeom>
        </p:spPr>
      </p:pic>
      <p:pic>
        <p:nvPicPr>
          <p:cNvPr id="12" name="Grafik 11">
            <a:extLst>
              <a:ext uri="{FF2B5EF4-FFF2-40B4-BE49-F238E27FC236}">
                <a16:creationId xmlns:a16="http://schemas.microsoft.com/office/drawing/2014/main" id="{29938D02-F5C3-BA4E-9301-DDA4898C80E0}"/>
              </a:ext>
            </a:extLst>
          </p:cNvPr>
          <p:cNvPicPr>
            <a:picLocks noChangeAspect="1"/>
          </p:cNvPicPr>
          <p:nvPr/>
        </p:nvPicPr>
        <p:blipFill>
          <a:blip r:embed="rId11"/>
          <a:stretch>
            <a:fillRect/>
          </a:stretch>
        </p:blipFill>
        <p:spPr>
          <a:xfrm>
            <a:off x="773830" y="4907023"/>
            <a:ext cx="514897" cy="564271"/>
          </a:xfrm>
          <a:prstGeom prst="rect">
            <a:avLst/>
          </a:prstGeom>
        </p:spPr>
      </p:pic>
    </p:spTree>
    <p:extLst>
      <p:ext uri="{BB962C8B-B14F-4D97-AF65-F5344CB8AC3E}">
        <p14:creationId xmlns:p14="http://schemas.microsoft.com/office/powerpoint/2010/main" val="1910978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E71FAF-E183-A44F-8000-F61374AB7D89}"/>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511BCA6A-D6EC-784C-B326-1A97963C85AD}"/>
              </a:ext>
            </a:extLst>
          </p:cNvPr>
          <p:cNvSpPr>
            <a:spLocks noGrp="1"/>
          </p:cNvSpPr>
          <p:nvPr>
            <p:ph type="sldNum" sz="quarter" idx="4"/>
          </p:nvPr>
        </p:nvSpPr>
        <p:spPr/>
        <p:txBody>
          <a:bodyPr/>
          <a:lstStyle/>
          <a:p>
            <a:fld id="{89923B7D-8708-48E0-9D6D-46966A4832A7}" type="slidenum">
              <a:rPr lang="de-DE" smtClean="0"/>
              <a:pPr/>
              <a:t>7</a:t>
            </a:fld>
            <a:endParaRPr lang="de-DE" dirty="0"/>
          </a:p>
        </p:txBody>
      </p:sp>
      <p:sp>
        <p:nvSpPr>
          <p:cNvPr id="4" name="Inhaltsplatzhalter 3">
            <a:extLst>
              <a:ext uri="{FF2B5EF4-FFF2-40B4-BE49-F238E27FC236}">
                <a16:creationId xmlns:a16="http://schemas.microsoft.com/office/drawing/2014/main" id="{791F59C5-57B1-5744-9345-AB79B0925DAF}"/>
              </a:ext>
            </a:extLst>
          </p:cNvPr>
          <p:cNvSpPr>
            <a:spLocks noGrp="1"/>
          </p:cNvSpPr>
          <p:nvPr>
            <p:ph sz="quarter" idx="10"/>
          </p:nvPr>
        </p:nvSpPr>
        <p:spPr/>
        <p:txBody>
          <a:bodyPr/>
          <a:lstStyle/>
          <a:p>
            <a:r>
              <a:rPr lang="de-DE" dirty="0"/>
              <a:t>Forschungsfrage</a:t>
            </a:r>
          </a:p>
        </p:txBody>
      </p:sp>
      <p:sp>
        <p:nvSpPr>
          <p:cNvPr id="5" name="Inhaltsplatzhalter 4">
            <a:extLst>
              <a:ext uri="{FF2B5EF4-FFF2-40B4-BE49-F238E27FC236}">
                <a16:creationId xmlns:a16="http://schemas.microsoft.com/office/drawing/2014/main" id="{3136D046-3886-4D43-9584-3F7E0C04DED0}"/>
              </a:ext>
            </a:extLst>
          </p:cNvPr>
          <p:cNvSpPr>
            <a:spLocks noGrp="1"/>
          </p:cNvSpPr>
          <p:nvPr>
            <p:ph idx="1"/>
          </p:nvPr>
        </p:nvSpPr>
        <p:spPr/>
        <p:txBody>
          <a:bodyPr>
            <a:normAutofit/>
          </a:bodyPr>
          <a:lstStyle/>
          <a:p>
            <a:r>
              <a:rPr lang="de-DE" b="1" dirty="0"/>
              <a:t>FF1</a:t>
            </a:r>
            <a:r>
              <a:rPr lang="de-DE" dirty="0"/>
              <a:t> Wie kann die Rückverfolgbarkeit von Chargen in der Fleischwarenindustrie entlang der gesamten Lieferkette mithilfe von Blockchain-Technologie realisiert werden?</a:t>
            </a:r>
          </a:p>
          <a:p>
            <a:pPr lvl="1"/>
            <a:r>
              <a:rPr lang="de-DE" b="1" dirty="0"/>
              <a:t>FF1.1</a:t>
            </a:r>
            <a:r>
              <a:rPr lang="de-DE" dirty="0"/>
              <a:t> Welche Anforderungen an ein System zur Rückverfolgbarkeit von Chargen werden seitens der Fleischwarenindustrie gestellt?</a:t>
            </a:r>
          </a:p>
          <a:p>
            <a:pPr lvl="1"/>
            <a:r>
              <a:rPr lang="de-DE" b="1" dirty="0"/>
              <a:t>FF1.2</a:t>
            </a:r>
            <a:r>
              <a:rPr lang="de-DE" dirty="0"/>
              <a:t> Welche Daten müssen in einer Blockchain persistiert werden, um eine Rückverfolgbarkeit zu ermöglichen?</a:t>
            </a:r>
          </a:p>
          <a:p>
            <a:pPr lvl="1"/>
            <a:r>
              <a:rPr lang="de-DE" b="1" dirty="0"/>
              <a:t>FF1.3</a:t>
            </a:r>
            <a:r>
              <a:rPr lang="de-DE" dirty="0"/>
              <a:t> Welche Blockchain-Technologie kommt in Frage um FF1 zu realisieren und den spezifischen Anforderungen der Fleischwarenindustrie gerecht zu werden?</a:t>
            </a:r>
          </a:p>
          <a:p>
            <a:pPr lvl="1"/>
            <a:r>
              <a:rPr lang="de-DE" b="1" dirty="0"/>
              <a:t>FF1.4</a:t>
            </a:r>
            <a:r>
              <a:rPr lang="de-DE" dirty="0"/>
              <a:t> Welche Systemarchitektur erfüllt die Anforderungen der Fleischwarenindustrie, um eine Chargenrückverfolgung zu realisieren?</a:t>
            </a:r>
          </a:p>
        </p:txBody>
      </p:sp>
    </p:spTree>
    <p:extLst>
      <p:ext uri="{BB962C8B-B14F-4D97-AF65-F5344CB8AC3E}">
        <p14:creationId xmlns:p14="http://schemas.microsoft.com/office/powerpoint/2010/main" val="270050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20989-D037-4F4A-9485-C0401BC3F299}"/>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042239B7-2EE4-B84F-A52D-C71AA68A6139}"/>
              </a:ext>
            </a:extLst>
          </p:cNvPr>
          <p:cNvSpPr>
            <a:spLocks noGrp="1"/>
          </p:cNvSpPr>
          <p:nvPr>
            <p:ph type="sldNum" sz="quarter" idx="4"/>
          </p:nvPr>
        </p:nvSpPr>
        <p:spPr/>
        <p:txBody>
          <a:bodyPr/>
          <a:lstStyle/>
          <a:p>
            <a:fld id="{89923B7D-8708-48E0-9D6D-46966A4832A7}" type="slidenum">
              <a:rPr lang="de-DE" smtClean="0"/>
              <a:pPr/>
              <a:t>8</a:t>
            </a:fld>
            <a:endParaRPr lang="de-DE" dirty="0"/>
          </a:p>
        </p:txBody>
      </p:sp>
      <p:sp>
        <p:nvSpPr>
          <p:cNvPr id="4" name="Inhaltsplatzhalter 3">
            <a:extLst>
              <a:ext uri="{FF2B5EF4-FFF2-40B4-BE49-F238E27FC236}">
                <a16:creationId xmlns:a16="http://schemas.microsoft.com/office/drawing/2014/main" id="{9D832117-CB21-C14A-9893-1BD27636CD99}"/>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7" name="Inhaltsplatzhalter 6">
            <a:extLst>
              <a:ext uri="{FF2B5EF4-FFF2-40B4-BE49-F238E27FC236}">
                <a16:creationId xmlns:a16="http://schemas.microsoft.com/office/drawing/2014/main" id="{F1DC294F-0C6E-1940-BF67-96D47EA8E8B1}"/>
              </a:ext>
            </a:extLst>
          </p:cNvPr>
          <p:cNvGraphicFramePr>
            <a:graphicFrameLocks noGrp="1"/>
          </p:cNvGraphicFramePr>
          <p:nvPr>
            <p:ph idx="1"/>
            <p:extLst>
              <p:ext uri="{D42A27DB-BD31-4B8C-83A1-F6EECF244321}">
                <p14:modId xmlns:p14="http://schemas.microsoft.com/office/powerpoint/2010/main" val="4226187012"/>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442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3EECF-512B-C444-80BC-146683610C7B}"/>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70B10627-0266-664E-BAF6-24397FF2498C}"/>
              </a:ext>
            </a:extLst>
          </p:cNvPr>
          <p:cNvSpPr>
            <a:spLocks noGrp="1"/>
          </p:cNvSpPr>
          <p:nvPr>
            <p:ph type="sldNum" sz="quarter" idx="4"/>
          </p:nvPr>
        </p:nvSpPr>
        <p:spPr/>
        <p:txBody>
          <a:bodyPr/>
          <a:lstStyle/>
          <a:p>
            <a:fld id="{89923B7D-8708-48E0-9D6D-46966A4832A7}" type="slidenum">
              <a:rPr lang="de-DE" smtClean="0"/>
              <a:pPr/>
              <a:t>9</a:t>
            </a:fld>
            <a:endParaRPr lang="de-DE" dirty="0"/>
          </a:p>
        </p:txBody>
      </p:sp>
      <p:sp>
        <p:nvSpPr>
          <p:cNvPr id="4" name="Inhaltsplatzhalter 3">
            <a:extLst>
              <a:ext uri="{FF2B5EF4-FFF2-40B4-BE49-F238E27FC236}">
                <a16:creationId xmlns:a16="http://schemas.microsoft.com/office/drawing/2014/main" id="{E46F854F-DA04-4D4D-9796-C782BA4EFFF5}"/>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6" name="Inhaltsplatzhalter 5">
            <a:extLst>
              <a:ext uri="{FF2B5EF4-FFF2-40B4-BE49-F238E27FC236}">
                <a16:creationId xmlns:a16="http://schemas.microsoft.com/office/drawing/2014/main" id="{88C200EE-AF89-DD4D-9BB5-9E8248E45A4F}"/>
              </a:ext>
            </a:extLst>
          </p:cNvPr>
          <p:cNvGraphicFramePr>
            <a:graphicFrameLocks noGrp="1"/>
          </p:cNvGraphicFramePr>
          <p:nvPr>
            <p:ph idx="1"/>
            <p:extLst>
              <p:ext uri="{D42A27DB-BD31-4B8C-83A1-F6EECF244321}">
                <p14:modId xmlns:p14="http://schemas.microsoft.com/office/powerpoint/2010/main" val="2436922390"/>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feld 4">
            <a:extLst>
              <a:ext uri="{FF2B5EF4-FFF2-40B4-BE49-F238E27FC236}">
                <a16:creationId xmlns:a16="http://schemas.microsoft.com/office/drawing/2014/main" id="{A1BD82FB-7410-F846-AB8D-931255F3BFC8}"/>
              </a:ext>
            </a:extLst>
          </p:cNvPr>
          <p:cNvSpPr txBox="1"/>
          <p:nvPr/>
        </p:nvSpPr>
        <p:spPr>
          <a:xfrm>
            <a:off x="7398588" y="4343400"/>
            <a:ext cx="3657600" cy="246221"/>
          </a:xfrm>
          <a:prstGeom prst="rect">
            <a:avLst/>
          </a:prstGeom>
          <a:noFill/>
        </p:spPr>
        <p:txBody>
          <a:bodyPr wrap="square" rtlCol="0">
            <a:spAutoFit/>
          </a:bodyPr>
          <a:lstStyle/>
          <a:p>
            <a:pPr algn="r"/>
            <a:r>
              <a:rPr lang="de-DE" sz="1000" dirty="0"/>
              <a:t>(Wilde und Hess, 2007)</a:t>
            </a:r>
          </a:p>
        </p:txBody>
      </p:sp>
    </p:spTree>
    <p:extLst>
      <p:ext uri="{BB962C8B-B14F-4D97-AF65-F5344CB8AC3E}">
        <p14:creationId xmlns:p14="http://schemas.microsoft.com/office/powerpoint/2010/main" val="2204037754"/>
      </p:ext>
    </p:extLst>
  </p:cSld>
  <p:clrMapOvr>
    <a:masterClrMapping/>
  </p:clrMapOvr>
</p:sld>
</file>

<file path=ppt/theme/theme1.xml><?xml version="1.0" encoding="utf-8"?>
<a:theme xmlns:a="http://schemas.openxmlformats.org/drawingml/2006/main" name="Office">
  <a:themeElements>
    <a:clrScheme name="VLBA">
      <a:dk1>
        <a:sysClr val="windowText" lastClr="000000"/>
      </a:dk1>
      <a:lt1>
        <a:sysClr val="window" lastClr="FFFFFF"/>
      </a:lt1>
      <a:dk2>
        <a:srgbClr val="44546A"/>
      </a:dk2>
      <a:lt2>
        <a:srgbClr val="E7E6E6"/>
      </a:lt2>
      <a:accent1>
        <a:srgbClr val="004C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LBA">
      <a:majorFont>
        <a:latin typeface="Montserrat"/>
        <a:ea typeface=""/>
        <a:cs typeface=""/>
      </a:majorFont>
      <a:minorFont>
        <a:latin typeface="Hind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0510E3-2853-4F4E-9459-DECB050C5AAE}" vid="{3FED73C4-F0A5-4537-AB1A-A0FE7CE6075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3DB96DACB560749A9CE14EFECB13D0B" ma:contentTypeVersion="8" ma:contentTypeDescription="Create a new document." ma:contentTypeScope="" ma:versionID="af8122322273b8611e728e69f21cac0e">
  <xsd:schema xmlns:xsd="http://www.w3.org/2001/XMLSchema" xmlns:xs="http://www.w3.org/2001/XMLSchema" xmlns:p="http://schemas.microsoft.com/office/2006/metadata/properties" xmlns:ns2="180ecfc7-21df-49ff-b9e0-f8568f7917aa" xmlns:ns3="649f9ec1-6435-41ad-9777-850f4ba119b6" targetNamespace="http://schemas.microsoft.com/office/2006/metadata/properties" ma:root="true" ma:fieldsID="ed8acc8de49c1e1794f4d91d60eee99c" ns2:_="" ns3:_="">
    <xsd:import namespace="180ecfc7-21df-49ff-b9e0-f8568f7917aa"/>
    <xsd:import namespace="649f9ec1-6435-41ad-9777-850f4ba119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ecfc7-21df-49ff-b9e0-f8568f7917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9f9ec1-6435-41ad-9777-850f4ba119b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31C55-39DA-4086-ADD7-6827D0A43519}">
  <ds:schemaRefs>
    <ds:schemaRef ds:uri="http://schemas.microsoft.com/sharepoint/v3/contenttype/forms"/>
  </ds:schemaRefs>
</ds:datastoreItem>
</file>

<file path=customXml/itemProps2.xml><?xml version="1.0" encoding="utf-8"?>
<ds:datastoreItem xmlns:ds="http://schemas.openxmlformats.org/officeDocument/2006/customXml" ds:itemID="{D31B5F58-F90F-48CF-B59B-42B88F29EB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EB96F40-3911-4E87-822B-3C9D3E47D2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ecfc7-21df-49ff-b9e0-f8568f7917aa"/>
    <ds:schemaRef ds:uri="649f9ec1-6435-41ad-9777-850f4ba119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Template>
  <TotalTime>0</TotalTime>
  <Words>2115</Words>
  <Application>Microsoft Macintosh PowerPoint</Application>
  <PresentationFormat>Breitbild</PresentationFormat>
  <Paragraphs>167</Paragraphs>
  <Slides>12</Slides>
  <Notes>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vt:i4>
      </vt:variant>
    </vt:vector>
  </HeadingPairs>
  <TitlesOfParts>
    <vt:vector size="20" baseType="lpstr">
      <vt:lpstr>Symbol</vt:lpstr>
      <vt:lpstr>Hind Light</vt:lpstr>
      <vt:lpstr>Montserrat</vt:lpstr>
      <vt:lpstr>Hind Regular</vt:lpstr>
      <vt:lpstr>Calibri</vt:lpstr>
      <vt:lpstr>Wingdings</vt:lpstr>
      <vt:lpstr>Arial</vt:lpstr>
      <vt:lpstr>Office</vt:lpstr>
      <vt:lpstr>Chargenrückverfolgung in der Fleischwarenindustrie</vt:lpstr>
      <vt:lpstr>Agenda</vt:lpstr>
      <vt:lpstr>Motivation</vt:lpstr>
      <vt:lpstr>Motivation</vt:lpstr>
      <vt:lpstr>Motivation</vt:lpstr>
      <vt:lpstr>Problemstellung</vt:lpstr>
      <vt:lpstr>Problemstellung</vt:lpstr>
      <vt:lpstr>Vorgehen &amp; Ziele</vt:lpstr>
      <vt:lpstr>Vorgehen &amp; Ziele</vt:lpstr>
      <vt:lpstr>Zeitplan</vt:lpstr>
      <vt:lpstr>Literatur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Chargenrückverfolgung in der Fleischwarenindustrie</dc:title>
  <dc:creator>Nils Lutz</dc:creator>
  <cp:lastModifiedBy>Nils Lutz</cp:lastModifiedBy>
  <cp:revision>28</cp:revision>
  <dcterms:created xsi:type="dcterms:W3CDTF">2019-03-20T14:33:55Z</dcterms:created>
  <dcterms:modified xsi:type="dcterms:W3CDTF">2019-03-22T07:50:04Z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0x010100F3DB96DACB560749A9CE14EFECB13D0B</vt:lpwstr>
  </property>
</Properties>
</file>